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78" r:id="rId3"/>
    <p:sldId id="280" r:id="rId4"/>
    <p:sldId id="281" r:id="rId5"/>
    <p:sldId id="282" r:id="rId6"/>
    <p:sldId id="283" r:id="rId7"/>
    <p:sldId id="284" r:id="rId8"/>
    <p:sldId id="301"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2" r:id="rId24"/>
    <p:sldId id="30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0"/>
    <p:restoredTop sz="82574"/>
  </p:normalViewPr>
  <p:slideViewPr>
    <p:cSldViewPr snapToGrid="0" snapToObjects="1">
      <p:cViewPr varScale="1">
        <p:scale>
          <a:sx n="123" d="100"/>
          <a:sy n="123" d="100"/>
        </p:scale>
        <p:origin x="224"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2021/7/21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I'm </a:t>
            </a:r>
            <a:r>
              <a:rPr kumimoji="1" lang="en-US" altLang="ja-JP" dirty="0" err="1"/>
              <a:t>Naohisa</a:t>
            </a:r>
            <a:r>
              <a:rPr kumimoji="1" lang="en-US" altLang="ja-JP" dirty="0"/>
              <a:t> Sakamoto from Kobe University, Japan. Today, I'm going to talk about smart in-situ visualization for large-scale numerical simulations aiming at efficient knowledge acquisition. Currently, I'm also a visiting researcher at RIKEN center for computational science. And this work has been done in collaboration with researchers and engineers in RIKEN R-CCS.</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would like to briefly introduce background of our work. I think you already know, at the RIKEN Center for Computational Science (R-CCS), the K computer was decommissioned in August 2019 (two thousand nineteen) after several years of continuous service operation, and the </a:t>
            </a:r>
            <a:r>
              <a:rPr kumimoji="1" lang="en-US" altLang="ja-JP" dirty="0" err="1"/>
              <a:t>Fugaku</a:t>
            </a:r>
            <a:r>
              <a:rPr kumimoji="1" lang="en-US" altLang="ja-JP" dirty="0"/>
              <a:t> supercomputer began to be used for shared use in March 2020 (two thousand twenty). The </a:t>
            </a:r>
            <a:r>
              <a:rPr kumimoji="1" lang="en-US" altLang="ja-JP" dirty="0" err="1"/>
              <a:t>fugaku</a:t>
            </a:r>
            <a:r>
              <a:rPr kumimoji="1" lang="en-US" altLang="ja-JP" dirty="0"/>
              <a:t> system is consist of more than 150,000 (one hundred fifty thousand) processing nodes and its peak performance is 537 (five hundred thirty-seven) </a:t>
            </a:r>
            <a:r>
              <a:rPr kumimoji="1" lang="en-US" altLang="ja-JP" dirty="0" err="1"/>
              <a:t>PetaFLOPS</a:t>
            </a:r>
            <a:r>
              <a:rPr kumimoji="1" lang="en-US" altLang="ja-JP" dirty="0"/>
              <a:t>.</a:t>
            </a:r>
            <a:br>
              <a:rPr kumimoji="1" lang="en-US" altLang="ja-JP" dirty="0"/>
            </a:br>
            <a:br>
              <a:rPr kumimoji="1" lang="en-US" altLang="ja-JP" dirty="0"/>
            </a:br>
            <a:r>
              <a:rPr kumimoji="1" lang="en-US" altLang="ja-JP" dirty="0"/>
              <a:t>And it was awarded first place on the TOP500 (five hundred) list - the best-known supercomputing benchmark, as well as HPCG, a measure of supercomputer performance on real-world applications, and HPL-AI, which ranks computers on artificial intelligence related tasks, and Graph500 (five hundred), which gauges a computer's ability to handle data-intensive loads.</a:t>
            </a:r>
          </a:p>
          <a:p>
            <a:endParaRPr kumimoji="1" lang="en-US" altLang="ja-JP" dirty="0"/>
          </a:p>
          <a:p>
            <a:r>
              <a:rPr kumimoji="1" lang="en-US" altLang="ja-JP" dirty="0"/>
              <a:t>Numerical simulations run on such state-of-the-art HPC system become more detailed and complicated, and as a result, its outputs have a much higher </a:t>
            </a:r>
            <a:r>
              <a:rPr kumimoji="1" lang="en-US" altLang="ja-JP" dirty="0" err="1"/>
              <a:t>spatio</a:t>
            </a:r>
            <a:r>
              <a:rPr kumimoji="1" lang="en-US" altLang="ja-JP" dirty="0"/>
              <a:t>-temporal resolution. (CLICK). So, it makes the visualization and analysis tasks even more challenging.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82054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cope with such situations in the area of high-performance computing, there are great expectations for in-situ visualization, which is a technique to visualize simulation data as it is generated.</a:t>
            </a:r>
          </a:p>
          <a:p>
            <a:endParaRPr kumimoji="1" lang="en-US" altLang="ja-JP" dirty="0"/>
          </a:p>
          <a:p>
            <a:r>
              <a:rPr kumimoji="1" lang="en-US" altLang="ja-JP" dirty="0"/>
              <a:t>Classical visualization approach, which called as post-hoc visualization, transfers the simulation data to the visualization PC with GPUs, and then render it interactively with GPU acceleration techniques. However, in this approach, data I/O for the simulation data is very expensive, and this data bottleneck makes visualization practically impossible for HPC-scale dataset.</a:t>
            </a:r>
          </a:p>
          <a:p>
            <a:endParaRPr kumimoji="1" lang="en-US" altLang="ja-JP" dirty="0"/>
          </a:p>
          <a:p>
            <a:r>
              <a:rPr kumimoji="1" lang="en-US" altLang="ja-JP" dirty="0"/>
              <a:t>In contrast, In-situ visualization approach, which renders data as it is being generated from simulation on HPC environment, can avoid data I/O and is widely regarded its necessity in the area of high-performance computing.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45740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In our group, we have been working with large data visualization since the K computer operational period, targeting large-scale simulation results.</a:t>
            </a:r>
            <a:r>
              <a:rPr lang="ja-JP" altLang="ja-JP">
                <a:effectLst/>
              </a:rPr>
              <a:t> </a:t>
            </a:r>
            <a:br>
              <a:rPr lang="en-US" altLang="ja-JP" dirty="0">
                <a:effectLst/>
              </a:rPr>
            </a:br>
            <a:endParaRPr lang="en-US" altLang="ja-JP" dirty="0">
              <a:effectLst/>
            </a:endParaRPr>
          </a:p>
          <a:p>
            <a:r>
              <a:rPr lang="en-US" altLang="ja-JP" dirty="0">
                <a:effectLst/>
              </a:rPr>
              <a:t>What we are introducing here is a parallel rendering method for large-scale distributed volume dataset generated from HPC systems. In common volume rendering, visibility ordering is required during rendering process, and can cause performance degradation when rendering large-scale data. Especially, in the case of large-scale unstructured volume in distributed computing environment, it causes not only performance degradation but also significant rendering artifacts.</a:t>
            </a:r>
          </a:p>
          <a:p>
            <a:endParaRPr kumimoji="1" lang="en-US" altLang="ja-JP" dirty="0">
              <a:effectLst/>
            </a:endParaRPr>
          </a:p>
          <a:p>
            <a:r>
              <a:rPr kumimoji="1" lang="en-US" altLang="ja-JP" dirty="0">
                <a:effectLst/>
              </a:rPr>
              <a:t>We have developed an order-independent parallel rendering method that eliminates the visibility ordering by using a probabilistic approach, and have achieved efficient rendering for large-scale unstructured volume dataset.</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38100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we also have proposed a method to realize interactive data exploration for in-situ visualization.</a:t>
            </a:r>
          </a:p>
          <a:p>
            <a:endParaRPr kumimoji="1" lang="en-US" altLang="ja-JP" dirty="0"/>
          </a:p>
          <a:p>
            <a:r>
              <a:rPr kumimoji="1" lang="en-US" altLang="ja-JP" dirty="0"/>
              <a:t>In general, in in-situ visualization, since the images not volume dataset are generated as an output from the system, the camera position and direction cannot be changed after execution, and exploratory operations based on the rendering image results have been constrained.</a:t>
            </a:r>
          </a:p>
          <a:p>
            <a:endParaRPr kumimoji="1" lang="en-US" altLang="ja-JP" dirty="0"/>
          </a:p>
          <a:p>
            <a:r>
              <a:rPr kumimoji="1" lang="en-US" altLang="ja-JP" dirty="0"/>
              <a:t>In the method presented here, a large number of cameras are placed in the visualization space and rendered the scene as omni-direction images, which enable free walk-through data exploration in </a:t>
            </a:r>
            <a:r>
              <a:rPr kumimoji="1" lang="en-US" altLang="ja-JP" dirty="0" err="1"/>
              <a:t>spatio</a:t>
            </a:r>
            <a:r>
              <a:rPr kumimoji="1" lang="en-US" altLang="ja-JP" dirty="0"/>
              <a:t>-temporal space by interactively and freely manipulating the viewpoint after in-situ processing.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264941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to our methods, various other techniques and frameworks for in-situ visualization have been proposed to realize efficient visualization for large-scale numerical simulations on HPC environments, and to significantly reduce the time from simulation to visualization.</a:t>
            </a:r>
          </a:p>
          <a:p>
            <a:endParaRPr kumimoji="1" lang="en-US" altLang="ja-JP" dirty="0"/>
          </a:p>
          <a:p>
            <a:r>
              <a:rPr kumimoji="1" lang="en-US" altLang="ja-JP" dirty="0"/>
              <a:t>However, since most of these in-situ approaches require pre-defined visualization parameters before system execution and are executed as batch-job system, a large amount of image dataset or movie files is generated after the processing is completed.</a:t>
            </a:r>
          </a:p>
          <a:p>
            <a:endParaRPr kumimoji="1" lang="en-US" altLang="ja-JP" dirty="0"/>
          </a:p>
          <a:p>
            <a:r>
              <a:rPr kumimoji="1" lang="en-US" altLang="ja-JP" dirty="0"/>
              <a:t>(CLICK)</a:t>
            </a:r>
          </a:p>
          <a:p>
            <a:endParaRPr kumimoji="1" lang="en-US" altLang="ja-JP" dirty="0"/>
          </a:p>
          <a:p>
            <a:r>
              <a:rPr kumimoji="1" lang="en-US" altLang="ja-JP" dirty="0"/>
              <a:t>As a result, there is a new situation (CLICK) in which it is difficult to gain insight into the data and facilitate its understanding.</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301113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To overcome these problems, in our group, we are now trying to develop a smart in-situ visualization focusing on not only the rendering performance and data exploration but to reduce the time-to-discover to obtain scientific knowledge from the numerical simulation results by eliminating unnecessary rendering or image generation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Currently, we are now focusing on a technique to identify </a:t>
            </a:r>
            <a:r>
              <a:rPr lang="en" altLang="ja-JP" dirty="0"/>
              <a:t>the </a:t>
            </a:r>
            <a:r>
              <a:rPr lang="en" altLang="ja-JP" dirty="0" err="1"/>
              <a:t>spatio</a:t>
            </a:r>
            <a:r>
              <a:rPr lang="en" altLang="ja-JP" dirty="0"/>
              <a:t>-temporal region to be visualized by automatically evaluating the state changes for the simulation dataset to be calculated, and are </a:t>
            </a:r>
            <a:r>
              <a:rPr kumimoji="1" lang="en" altLang="ja-JP" dirty="0"/>
              <a:t>developing adaptive sampling methods for in-situ visualization using time and space as evaluation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In this talk, I will introduce adaptive time sampling method for in-situ visualization.</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531207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2.png"/><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5.mp4"/><Relationship Id="rId7"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5" Type="http://schemas.microsoft.com/office/2007/relationships/media" Target="../media/media6.mp4"/><Relationship Id="rId10" Type="http://schemas.openxmlformats.org/officeDocument/2006/relationships/image" Target="../media/image36.png"/><Relationship Id="rId4" Type="http://schemas.openxmlformats.org/officeDocument/2006/relationships/video" Target="../media/media5.mp4"/><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122363"/>
            <a:ext cx="12192000" cy="2387600"/>
          </a:xfrm>
        </p:spPr>
        <p:txBody>
          <a:bodyPr>
            <a:noAutofit/>
          </a:bodyPr>
          <a:lstStyle/>
          <a:p>
            <a:r>
              <a:rPr kumimoji="1" lang="en-US" altLang="ja-JP" sz="4800" b="1" dirty="0"/>
              <a:t>Smart In-situ Visualization</a:t>
            </a:r>
            <a:br>
              <a:rPr kumimoji="1" lang="en-US" altLang="ja-JP" sz="4800" b="1" dirty="0"/>
            </a:br>
            <a:r>
              <a:rPr kumimoji="1" lang="en-US" altLang="ja-JP" sz="4800" b="1" dirty="0"/>
              <a:t>for Large-scale Numerical Simulations</a:t>
            </a:r>
            <a:br>
              <a:rPr kumimoji="1" lang="en-US" altLang="ja-JP" sz="4800" b="1" dirty="0"/>
            </a:br>
            <a:r>
              <a:rPr kumimoji="1" lang="en-US" altLang="ja-JP" sz="4800" b="1" dirty="0"/>
              <a:t>Aiming at Efficient Knowledge Acquisition</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038598"/>
            <a:ext cx="12192000" cy="2819401"/>
          </a:xfrm>
        </p:spPr>
        <p:txBody>
          <a:bodyPr>
            <a:normAutofit/>
          </a:bodyPr>
          <a:lstStyle/>
          <a:p>
            <a:r>
              <a:rPr kumimoji="1" lang="en-US" altLang="ja-JP" sz="3200" b="1" dirty="0" err="1"/>
              <a:t>Naohisa</a:t>
            </a:r>
            <a:r>
              <a:rPr kumimoji="1" lang="en-US" altLang="ja-JP" sz="3200" b="1" dirty="0"/>
              <a:t> Sakamoto</a:t>
            </a:r>
            <a:br>
              <a:rPr kumimoji="1" lang="en-US" altLang="ja-JP" sz="3200" b="1" dirty="0"/>
            </a:br>
            <a:r>
              <a:rPr lang="en-US" altLang="ja-JP" sz="1800" dirty="0" err="1"/>
              <a:t>naohisa.sakamoto@people.kobe-u.ac.jp</a:t>
            </a:r>
            <a:endParaRPr lang="en-US" altLang="ja-JP" sz="1800" dirty="0"/>
          </a:p>
          <a:p>
            <a:r>
              <a:rPr lang="en-US" altLang="ja-JP" dirty="0"/>
              <a:t>Kobe University / RIKEN R-CCS</a:t>
            </a:r>
            <a:br>
              <a:rPr lang="en-US" altLang="ja-JP" dirty="0"/>
            </a:br>
            <a:r>
              <a:rPr kumimoji="1" lang="en-US" altLang="ja-JP" dirty="0"/>
              <a:t>Kobe, Japan</a:t>
            </a:r>
          </a:p>
          <a:p>
            <a:br>
              <a:rPr lang="en-US" altLang="ja-JP" sz="1800" dirty="0"/>
            </a:br>
            <a:br>
              <a:rPr lang="en-US" altLang="ja-JP" sz="1800" dirty="0"/>
            </a:br>
            <a:r>
              <a:rPr lang="en-US" altLang="ja-JP" sz="1800" dirty="0"/>
              <a:t>The 4</a:t>
            </a:r>
            <a:r>
              <a:rPr lang="en-US" altLang="ja-JP" sz="1800" baseline="30000" dirty="0"/>
              <a:t>th</a:t>
            </a:r>
            <a:r>
              <a:rPr lang="en-US" altLang="ja-JP" sz="1800" dirty="0"/>
              <a:t> China-Japan Joint Visualization Workshop</a:t>
            </a:r>
            <a:br>
              <a:rPr lang="en-US" altLang="ja-JP" sz="1800" dirty="0"/>
            </a:br>
            <a:r>
              <a:rPr lang="en-US" altLang="ja-JP" sz="1800" dirty="0"/>
              <a:t>July 24, Wuhan, China (Online)</a:t>
            </a:r>
          </a:p>
        </p:txBody>
      </p:sp>
      <p:pic>
        <p:nvPicPr>
          <p:cNvPr id="7" name="図 6">
            <a:extLst>
              <a:ext uri="{FF2B5EF4-FFF2-40B4-BE49-F238E27FC236}">
                <a16:creationId xmlns:a16="http://schemas.microsoft.com/office/drawing/2014/main" id="{C9BE8FD5-B552-C14F-991F-250858890B68}"/>
              </a:ext>
            </a:extLst>
          </p:cNvPr>
          <p:cNvPicPr>
            <a:picLocks noChangeAspect="1"/>
          </p:cNvPicPr>
          <p:nvPr/>
        </p:nvPicPr>
        <p:blipFill rotWithShape="1">
          <a:blip r:embed="rId3"/>
          <a:srcRect t="7965" b="14196"/>
          <a:stretch/>
        </p:blipFill>
        <p:spPr>
          <a:xfrm>
            <a:off x="2157998" y="4146091"/>
            <a:ext cx="1681488" cy="1196651"/>
          </a:xfrm>
          <a:prstGeom prst="rect">
            <a:avLst/>
          </a:prstGeom>
        </p:spPr>
      </p:pic>
      <p:pic>
        <p:nvPicPr>
          <p:cNvPr id="9" name="図 8">
            <a:extLst>
              <a:ext uri="{FF2B5EF4-FFF2-40B4-BE49-F238E27FC236}">
                <a16:creationId xmlns:a16="http://schemas.microsoft.com/office/drawing/2014/main" id="{8C49061C-E7A6-FC41-B5CF-2417223329AC}"/>
              </a:ext>
            </a:extLst>
          </p:cNvPr>
          <p:cNvPicPr>
            <a:picLocks noChangeAspect="1"/>
          </p:cNvPicPr>
          <p:nvPr/>
        </p:nvPicPr>
        <p:blipFill>
          <a:blip r:embed="rId4"/>
          <a:stretch>
            <a:fillRect/>
          </a:stretch>
        </p:blipFill>
        <p:spPr>
          <a:xfrm>
            <a:off x="8296717" y="4146092"/>
            <a:ext cx="1595535" cy="1196651"/>
          </a:xfrm>
          <a:prstGeom prst="rect">
            <a:avLst/>
          </a:prstGeom>
        </p:spPr>
      </p:pic>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340205"/>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343914"/>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2"/>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3"/>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4"/>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5"/>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2"/>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3"/>
                <a:stretch>
                  <a:fillRect l="-16568" t="-113265" r="-2071" b="-1663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calculating the divergence</a:t>
                </a:r>
              </a:p>
            </p:txBody>
          </p:sp>
        </mc:Choice>
        <mc:Fallback xmlns="">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4"/>
                <a:stretch>
                  <a:fillRect l="-1681" t="-3846" b="-11538"/>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2"/>
                  <a:stretch>
                    <a:fillRect l="-4396" t="-6667" r="-329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3"/>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60904" cy="369332"/>
          </a:xfrm>
          <a:prstGeom prst="rect">
            <a:avLst/>
          </a:prstGeom>
          <a:noFill/>
        </p:spPr>
        <p:txBody>
          <a:bodyPr wrap="none" rtlCol="0">
            <a:spAutoFit/>
          </a:bodyPr>
          <a:lstStyle/>
          <a:p>
            <a:r>
              <a:rPr kumimoji="1" lang="en-US" altLang="ja-JP" dirty="0"/>
              <a:t>Stacking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xmlns="">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2"/>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a:t>
            </a:r>
            <a:r>
              <a:rPr lang="en-US" altLang="ja-JP" dirty="0" err="1"/>
              <a:t>subvolumes</a:t>
            </a:r>
            <a:endParaRPr lang="en-US" altLang="ja-JP" dirty="0"/>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738" t="20625" b="26846"/>
          <a:stretch/>
        </p:blipFill>
        <p:spPr>
          <a:xfrm>
            <a:off x="5859698" y="3195056"/>
            <a:ext cx="4689706" cy="2585984"/>
          </a:xfrm>
          <a:prstGeom prst="rect">
            <a:avLst/>
          </a:prstGeom>
        </p:spPr>
      </p:pic>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62822"/>
            <a:ext cx="4717440" cy="2767707"/>
            <a:chOff x="6909987" y="3725168"/>
            <a:chExt cx="4717440" cy="2767707"/>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a:solidFill>
                    <a:sysClr val="windowText" lastClr="000000"/>
                  </a:solidFill>
                  <a:latin typeface="Courier" pitchFamily="2" charset="0"/>
                </a:rPr>
                <a:t>InSituVis::TimestepControlledAdaptor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30325" y="6185098"/>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dirty="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2"/>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843A6-0680-0844-AFC5-2CC950D051A9}"/>
              </a:ext>
            </a:extLst>
          </p:cNvPr>
          <p:cNvSpPr>
            <a:spLocks noGrp="1"/>
          </p:cNvSpPr>
          <p:nvPr>
            <p:ph type="title"/>
          </p:nvPr>
        </p:nvSpPr>
        <p:spPr/>
        <p:txBody>
          <a:bodyPr/>
          <a:lstStyle/>
          <a:p>
            <a:r>
              <a:rPr kumimoji="1" lang="en-US" altLang="ja-JP" dirty="0"/>
              <a:t>High Performance Computing Systems</a:t>
            </a:r>
            <a:endParaRPr kumimoji="1" lang="ja-JP" altLang="en-US" dirty="0"/>
          </a:p>
        </p:txBody>
      </p:sp>
      <p:sp>
        <p:nvSpPr>
          <p:cNvPr id="3" name="コンテンツ プレースホルダー 2">
            <a:extLst>
              <a:ext uri="{FF2B5EF4-FFF2-40B4-BE49-F238E27FC236}">
                <a16:creationId xmlns:a16="http://schemas.microsoft.com/office/drawing/2014/main" id="{51CA66E2-B39E-7D48-8131-5FD76B93DCE8}"/>
              </a:ext>
            </a:extLst>
          </p:cNvPr>
          <p:cNvSpPr>
            <a:spLocks noGrp="1"/>
          </p:cNvSpPr>
          <p:nvPr>
            <p:ph idx="1"/>
          </p:nvPr>
        </p:nvSpPr>
        <p:spPr/>
        <p:txBody>
          <a:bodyPr/>
          <a:lstStyle/>
          <a:p>
            <a:r>
              <a:rPr lang="en-US" altLang="ja-JP" b="1" dirty="0"/>
              <a:t>Supercomputer </a:t>
            </a:r>
            <a:r>
              <a:rPr lang="en-US" altLang="ja-JP" b="1" dirty="0" err="1"/>
              <a:t>Fugaku</a:t>
            </a:r>
            <a:endParaRPr lang="en-US" altLang="ja-JP" b="1" dirty="0"/>
          </a:p>
          <a:p>
            <a:pPr lvl="1"/>
            <a:r>
              <a:rPr kumimoji="1" lang="en-US" altLang="ja-JP" dirty="0"/>
              <a:t>158</a:t>
            </a:r>
            <a:r>
              <a:rPr lang="en-US" altLang="ja-JP" dirty="0"/>
              <a:t>,976 processing nodes</a:t>
            </a:r>
          </a:p>
          <a:p>
            <a:pPr lvl="1"/>
            <a:r>
              <a:rPr kumimoji="1" lang="en-US" altLang="ja-JP" dirty="0"/>
              <a:t>537 PFLOPS</a:t>
            </a:r>
          </a:p>
          <a:p>
            <a:pPr lvl="1"/>
            <a:r>
              <a:rPr lang="en-US" altLang="ja-JP" dirty="0"/>
              <a:t>Awarded</a:t>
            </a:r>
          </a:p>
          <a:p>
            <a:pPr lvl="2"/>
            <a:r>
              <a:rPr kumimoji="1" lang="en-US" altLang="ja-JP" dirty="0"/>
              <a:t>Top500, HPCG, HPL-AI, Graph500</a:t>
            </a:r>
            <a:endParaRPr kumimoji="1" lang="ja-JP" altLang="en-US"/>
          </a:p>
        </p:txBody>
      </p:sp>
      <p:grpSp>
        <p:nvGrpSpPr>
          <p:cNvPr id="9" name="グループ化 8">
            <a:extLst>
              <a:ext uri="{FF2B5EF4-FFF2-40B4-BE49-F238E27FC236}">
                <a16:creationId xmlns:a16="http://schemas.microsoft.com/office/drawing/2014/main" id="{9A96E79D-33B0-9B48-9244-BD0863FAF9DE}"/>
              </a:ext>
            </a:extLst>
          </p:cNvPr>
          <p:cNvGrpSpPr/>
          <p:nvPr/>
        </p:nvGrpSpPr>
        <p:grpSpPr>
          <a:xfrm>
            <a:off x="6911111" y="4443627"/>
            <a:ext cx="3600344" cy="1933864"/>
            <a:chOff x="1651467" y="4378036"/>
            <a:chExt cx="3600344" cy="1933864"/>
          </a:xfrm>
        </p:grpSpPr>
        <p:pic>
          <p:nvPicPr>
            <p:cNvPr id="4" name="図 3">
              <a:extLst>
                <a:ext uri="{FF2B5EF4-FFF2-40B4-BE49-F238E27FC236}">
                  <a16:creationId xmlns:a16="http://schemas.microsoft.com/office/drawing/2014/main" id="{CE9F7E45-E554-C647-86BA-E04AE785DEED}"/>
                </a:ext>
              </a:extLst>
            </p:cNvPr>
            <p:cNvPicPr>
              <a:picLocks noChangeAspect="1"/>
            </p:cNvPicPr>
            <p:nvPr/>
          </p:nvPicPr>
          <p:blipFill rotWithShape="1">
            <a:blip r:embed="rId3"/>
            <a:srcRect t="15709" b="3720"/>
            <a:stretch/>
          </p:blipFill>
          <p:spPr>
            <a:xfrm>
              <a:off x="1651467" y="4378036"/>
              <a:ext cx="3600344"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E4588822-5A10-4745-8E66-D9B8E40EC1F8}"/>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grpSp>
        <p:nvGrpSpPr>
          <p:cNvPr id="10" name="グループ化 9">
            <a:extLst>
              <a:ext uri="{FF2B5EF4-FFF2-40B4-BE49-F238E27FC236}">
                <a16:creationId xmlns:a16="http://schemas.microsoft.com/office/drawing/2014/main" id="{119E1228-A539-3541-AEE4-30E4B55DDAAA}"/>
              </a:ext>
            </a:extLst>
          </p:cNvPr>
          <p:cNvGrpSpPr/>
          <p:nvPr/>
        </p:nvGrpSpPr>
        <p:grpSpPr>
          <a:xfrm>
            <a:off x="6891198" y="1896102"/>
            <a:ext cx="3598056" cy="1933864"/>
            <a:chOff x="6946620" y="4378036"/>
            <a:chExt cx="3598056" cy="1933864"/>
          </a:xfrm>
        </p:grpSpPr>
        <p:pic>
          <p:nvPicPr>
            <p:cNvPr id="5" name="図 4">
              <a:extLst>
                <a:ext uri="{FF2B5EF4-FFF2-40B4-BE49-F238E27FC236}">
                  <a16:creationId xmlns:a16="http://schemas.microsoft.com/office/drawing/2014/main" id="{1D107366-DBB3-B34B-ACCF-F69687800C19}"/>
                </a:ext>
              </a:extLst>
            </p:cNvPr>
            <p:cNvPicPr>
              <a:picLocks noChangeAspect="1"/>
            </p:cNvPicPr>
            <p:nvPr/>
          </p:nvPicPr>
          <p:blipFill rotWithShape="1">
            <a:blip r:embed="rId4"/>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94F85312-F2AF-3349-9E44-189D2FFE0845}"/>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15" name="グループ化 14">
            <a:extLst>
              <a:ext uri="{FF2B5EF4-FFF2-40B4-BE49-F238E27FC236}">
                <a16:creationId xmlns:a16="http://schemas.microsoft.com/office/drawing/2014/main" id="{ACDD858A-55CE-B142-AF8B-DEC023A06A06}"/>
              </a:ext>
            </a:extLst>
          </p:cNvPr>
          <p:cNvGrpSpPr/>
          <p:nvPr/>
        </p:nvGrpSpPr>
        <p:grpSpPr>
          <a:xfrm>
            <a:off x="1124072" y="4569403"/>
            <a:ext cx="4971928" cy="954107"/>
            <a:chOff x="1316182" y="4500130"/>
            <a:chExt cx="4971928" cy="954107"/>
          </a:xfrm>
        </p:grpSpPr>
        <p:sp>
          <p:nvSpPr>
            <p:cNvPr id="11" name="テキスト ボックス 10">
              <a:extLst>
                <a:ext uri="{FF2B5EF4-FFF2-40B4-BE49-F238E27FC236}">
                  <a16:creationId xmlns:a16="http://schemas.microsoft.com/office/drawing/2014/main" id="{BE91DC48-F802-0347-97EC-3C7801E7823C}"/>
                </a:ext>
              </a:extLst>
            </p:cNvPr>
            <p:cNvSpPr txBox="1"/>
            <p:nvPr/>
          </p:nvSpPr>
          <p:spPr>
            <a:xfrm>
              <a:off x="1789765" y="4500130"/>
              <a:ext cx="4498345" cy="954107"/>
            </a:xfrm>
            <a:prstGeom prst="rect">
              <a:avLst/>
            </a:prstGeom>
            <a:noFill/>
          </p:spPr>
          <p:txBody>
            <a:bodyPr wrap="square" rtlCol="0">
              <a:spAutoFit/>
            </a:bodyPr>
            <a:lstStyle/>
            <a:p>
              <a:r>
                <a:rPr kumimoji="1" lang="en-US" altLang="ja-JP" sz="2800" b="1" dirty="0"/>
                <a:t>Visualization and analysis tasks even more challenging</a:t>
              </a:r>
              <a:endParaRPr kumimoji="1" lang="ja-JP" altLang="en-US" sz="2800" b="1"/>
            </a:p>
          </p:txBody>
        </p:sp>
        <p:sp>
          <p:nvSpPr>
            <p:cNvPr id="12" name="右矢印 11">
              <a:extLst>
                <a:ext uri="{FF2B5EF4-FFF2-40B4-BE49-F238E27FC236}">
                  <a16:creationId xmlns:a16="http://schemas.microsoft.com/office/drawing/2014/main" id="{1BC2F0D1-3499-3C41-B5D2-1A4A5ECCCF0B}"/>
                </a:ext>
              </a:extLst>
            </p:cNvPr>
            <p:cNvSpPr/>
            <p:nvPr/>
          </p:nvSpPr>
          <p:spPr>
            <a:xfrm>
              <a:off x="1316182" y="4800527"/>
              <a:ext cx="373142" cy="3533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ストライプ矢印 13">
            <a:extLst>
              <a:ext uri="{FF2B5EF4-FFF2-40B4-BE49-F238E27FC236}">
                <a16:creationId xmlns:a16="http://schemas.microsoft.com/office/drawing/2014/main" id="{134DE3C7-1529-5548-B541-4B279136327C}"/>
              </a:ext>
            </a:extLst>
          </p:cNvPr>
          <p:cNvSpPr/>
          <p:nvPr/>
        </p:nvSpPr>
        <p:spPr>
          <a:xfrm rot="16200000" flipV="1">
            <a:off x="8526197" y="4041226"/>
            <a:ext cx="370170"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14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ratio</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extLst>
              <p:ext uri="{D42A27DB-BD31-4B8C-83A1-F6EECF244321}">
                <p14:modId xmlns:p14="http://schemas.microsoft.com/office/powerpoint/2010/main" val="1267535136"/>
              </p:ext>
            </p:extLst>
          </p:nvPr>
        </p:nvGraphicFramePr>
        <p:xfrm>
          <a:off x="2906484" y="3114523"/>
          <a:ext cx="5649684" cy="2773680"/>
        </p:xfrm>
        <a:graphic>
          <a:graphicData uri="http://schemas.openxmlformats.org/drawingml/2006/table">
            <a:tbl>
              <a:tblPr firstRow="1" bandRow="1">
                <a:tableStyleId>{00A15C55-8517-42AA-B614-E9B94910E393}</a:tableStyleId>
              </a:tblPr>
              <a:tblGrid>
                <a:gridCol w="1023259">
                  <a:extLst>
                    <a:ext uri="{9D8B030D-6E8A-4147-A177-3AD203B41FA5}">
                      <a16:colId xmlns:a16="http://schemas.microsoft.com/office/drawing/2014/main" val="1239880374"/>
                    </a:ext>
                  </a:extLst>
                </a:gridCol>
                <a:gridCol w="2286000">
                  <a:extLst>
                    <a:ext uri="{9D8B030D-6E8A-4147-A177-3AD203B41FA5}">
                      <a16:colId xmlns:a16="http://schemas.microsoft.com/office/drawing/2014/main" val="1430800787"/>
                    </a:ext>
                  </a:extLst>
                </a:gridCol>
                <a:gridCol w="2340425">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a:t>
                      </a:r>
                      <a:endParaRPr kumimoji="1" lang="ja-JP" altLang="en-US" sz="2000"/>
                    </a:p>
                  </a:txBody>
                  <a:tcPr/>
                </a:tc>
                <a:tc>
                  <a:txBody>
                    <a:bodyPr/>
                    <a:lstStyle/>
                    <a:p>
                      <a:r>
                        <a:rPr kumimoji="1" lang="en-US" altLang="ja-JP" sz="2000" dirty="0"/>
                        <a:t>R=10</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r>
                        <a:rPr kumimoji="1" lang="en-US" altLang="ja-JP" sz="2000" dirty="0"/>
                        <a:t>4,000 (0%)</a:t>
                      </a:r>
                      <a:endParaRPr kumimoji="1" lang="ja-JP" altLang="en-US" sz="2000"/>
                    </a:p>
                  </a:txBody>
                  <a:tcPr/>
                </a:tc>
                <a:tc>
                  <a:txBody>
                    <a:bodyPr/>
                    <a:lstStyle/>
                    <a:p>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r>
                        <a:rPr kumimoji="1" lang="en-US" altLang="ja-JP" sz="2000" dirty="0"/>
                        <a:t>3,452 (13.7%)</a:t>
                      </a:r>
                      <a:endParaRPr kumimoji="1" lang="ja-JP" altLang="en-US" sz="2000"/>
                    </a:p>
                  </a:txBody>
                  <a:tcPr/>
                </a:tc>
                <a:tc>
                  <a:txBody>
                    <a:bodyPr/>
                    <a:lstStyle/>
                    <a:p>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r>
                        <a:rPr kumimoji="1" lang="en-US" altLang="ja-JP" sz="2000" dirty="0"/>
                        <a:t>3,100 (22.5%)</a:t>
                      </a:r>
                      <a:endParaRPr kumimoji="1" lang="ja-JP" altLang="en-US" sz="2000"/>
                    </a:p>
                  </a:txBody>
                  <a:tcPr/>
                </a:tc>
                <a:tc>
                  <a:txBody>
                    <a:bodyPr/>
                    <a:lstStyle/>
                    <a:p>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r>
                        <a:rPr kumimoji="1" lang="en-US" altLang="ja-JP" sz="2000" dirty="0"/>
                        <a:t>2,856 (28.6%)</a:t>
                      </a:r>
                      <a:endParaRPr kumimoji="1" lang="ja-JP" altLang="en-US" sz="2000"/>
                    </a:p>
                  </a:txBody>
                  <a:tcPr/>
                </a:tc>
                <a:tc>
                  <a:txBody>
                    <a:bodyPr/>
                    <a:lstStyle/>
                    <a:p>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r>
                        <a:rPr kumimoji="1" lang="en-US" altLang="ja-JP" sz="2000" dirty="0"/>
                        <a:t>2,496 (37.6%)</a:t>
                      </a:r>
                      <a:endParaRPr kumimoji="1" lang="ja-JP" altLang="en-US" sz="2000"/>
                    </a:p>
                  </a:txBody>
                  <a:tcPr/>
                </a:tc>
                <a:tc>
                  <a:txBody>
                    <a:bodyPr/>
                    <a:lstStyle/>
                    <a:p>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r>
                        <a:rPr kumimoji="1" lang="en-US" altLang="ja-JP" sz="2000" dirty="0"/>
                        <a:t>2,064 (48.4%)</a:t>
                      </a:r>
                      <a:endParaRPr kumimoji="1" lang="ja-JP" altLang="en-US" sz="2000"/>
                    </a:p>
                  </a:txBody>
                  <a:tcPr/>
                </a:tc>
                <a:tc>
                  <a:txBody>
                    <a:bodyPr/>
                    <a:lstStyle/>
                    <a:p>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lnSpcReduction="10000"/>
          </a:bodyPr>
          <a:lstStyle/>
          <a:p>
            <a:r>
              <a:rPr lang="en-US" altLang="ja-JP" b="1" dirty="0"/>
              <a:t>Large data visualization on HPC</a:t>
            </a:r>
          </a:p>
          <a:p>
            <a:pPr lvl="1"/>
            <a:r>
              <a:rPr lang="en-US" altLang="ja-JP" dirty="0"/>
              <a:t>Order-independent technique for parallel rendering</a:t>
            </a:r>
          </a:p>
          <a:p>
            <a:pPr lvl="1"/>
            <a:r>
              <a:rPr lang="en-US" altLang="ja-JP" dirty="0"/>
              <a:t>Multi-viewpoint omni-directional rendering for in-situ visualization</a:t>
            </a:r>
          </a:p>
          <a:p>
            <a:r>
              <a:rPr kumimoji="1" lang="en-US" altLang="ja-JP" b="1" dirty="0"/>
              <a:t>Smart In-situ visualization</a:t>
            </a:r>
          </a:p>
          <a:p>
            <a:pPr lvl="1"/>
            <a:r>
              <a:rPr kumimoji="1" lang="en-US" altLang="ja-JP" dirty="0"/>
              <a:t>Focusing on “time-to-discover” not only time-to-solution/rendering</a:t>
            </a:r>
          </a:p>
          <a:p>
            <a:pPr lvl="1"/>
            <a:r>
              <a:rPr kumimoji="1" lang="en-US" altLang="ja-JP" dirty="0"/>
              <a:t>Adaptive timestep selection for in-situ visualization</a:t>
            </a:r>
          </a:p>
          <a:p>
            <a:pPr lvl="2"/>
            <a:r>
              <a:rPr kumimoji="1" lang="en-US" altLang="ja-JP" dirty="0" err="1"/>
              <a:t>Spatio</a:t>
            </a:r>
            <a:r>
              <a:rPr kumimoji="1" lang="en-US" altLang="ja-JP" dirty="0"/>
              <a:t>-temporal variations between the simulation results based on the </a:t>
            </a:r>
            <a:r>
              <a:rPr kumimoji="1" lang="en-US" altLang="ja-JP" dirty="0" err="1"/>
              <a:t>Kullback</a:t>
            </a:r>
            <a:r>
              <a:rPr lang="en-US" altLang="ja-JP" dirty="0" err="1"/>
              <a:t>-Leibler</a:t>
            </a:r>
            <a:r>
              <a:rPr lang="en-US" altLang="ja-JP" dirty="0"/>
              <a:t> divergence</a:t>
            </a:r>
          </a:p>
          <a:p>
            <a:pPr lvl="2"/>
            <a:r>
              <a:rPr lang="en-US" altLang="ja-JP" dirty="0"/>
              <a:t>Adaptive timestep control in consideration of the variation changing patterns</a:t>
            </a:r>
          </a:p>
          <a:p>
            <a:pPr lvl="2"/>
            <a:r>
              <a:rPr lang="en-US" altLang="ja-JP" dirty="0"/>
              <a:t>Utilizing adaptive timestep sampling mechanism for reducing the amount of data for the subsequent processing (e.g., data storing for the post-hoc visualization and analytics, in-situ/in-transit visualization)</a:t>
            </a:r>
          </a:p>
        </p:txBody>
      </p:sp>
    </p:spTree>
    <p:extLst>
      <p:ext uri="{BB962C8B-B14F-4D97-AF65-F5344CB8AC3E}">
        <p14:creationId xmlns:p14="http://schemas.microsoft.com/office/powerpoint/2010/main" val="318139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Future Works</a:t>
            </a:r>
            <a:endParaRPr kumimoji="1" lang="ja-JP" altLang="en-US" dirty="0"/>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en-US" altLang="ja-JP" dirty="0"/>
              <a:t>Optimal parameter selection for the input time intervals</a:t>
            </a:r>
          </a:p>
          <a:p>
            <a:r>
              <a:rPr lang="en-US" altLang="ja-JP" dirty="0"/>
              <a:t>Viewpoint selection without missing significant physical phenomenon</a:t>
            </a:r>
          </a:p>
          <a:p>
            <a:r>
              <a:rPr lang="en-US" altLang="ja-JP" dirty="0"/>
              <a:t>Feature-enhancement rendering based on ambient occlusion</a:t>
            </a:r>
          </a:p>
          <a:p>
            <a:r>
              <a:rPr lang="en-US" altLang="ja-JP" dirty="0"/>
              <a:t>Tuning and evaluation on </a:t>
            </a:r>
            <a:r>
              <a:rPr lang="en-US" altLang="ja-JP" dirty="0" err="1"/>
              <a:t>Fugaku</a:t>
            </a:r>
            <a:r>
              <a:rPr lang="en-US" altLang="ja-JP" dirty="0"/>
              <a:t> and other HPC systems</a:t>
            </a:r>
          </a:p>
        </p:txBody>
      </p:sp>
    </p:spTree>
    <p:extLst>
      <p:ext uri="{BB962C8B-B14F-4D97-AF65-F5344CB8AC3E}">
        <p14:creationId xmlns:p14="http://schemas.microsoft.com/office/powerpoint/2010/main" val="53632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5E6C5-33B0-B443-A357-563ABAFE735B}"/>
              </a:ext>
            </a:extLst>
          </p:cNvPr>
          <p:cNvSpPr>
            <a:spLocks noGrp="1"/>
          </p:cNvSpPr>
          <p:nvPr>
            <p:ph type="title"/>
          </p:nvPr>
        </p:nvSpPr>
        <p:spPr/>
        <p:txBody>
          <a:bodyPr/>
          <a:lstStyle/>
          <a:p>
            <a:r>
              <a:rPr kumimoji="1" lang="en-US" altLang="ja-JP" dirty="0"/>
              <a:t>Acknowledgements</a:t>
            </a:r>
            <a:endParaRPr kumimoji="1" lang="ja-JP" altLang="en-US"/>
          </a:p>
        </p:txBody>
      </p:sp>
      <p:sp>
        <p:nvSpPr>
          <p:cNvPr id="3" name="コンテンツ プレースホルダー 2">
            <a:extLst>
              <a:ext uri="{FF2B5EF4-FFF2-40B4-BE49-F238E27FC236}">
                <a16:creationId xmlns:a16="http://schemas.microsoft.com/office/drawing/2014/main" id="{39F35E4B-F1EE-954E-9AAC-AA6F40F2F50E}"/>
              </a:ext>
            </a:extLst>
          </p:cNvPr>
          <p:cNvSpPr>
            <a:spLocks noGrp="1"/>
          </p:cNvSpPr>
          <p:nvPr>
            <p:ph idx="1"/>
          </p:nvPr>
        </p:nvSpPr>
        <p:spPr/>
        <p:txBody>
          <a:bodyPr/>
          <a:lstStyle/>
          <a:p>
            <a:r>
              <a:rPr kumimoji="1" lang="en-US" altLang="ja-JP" dirty="0"/>
              <a:t>This work was partially supported by </a:t>
            </a:r>
            <a:r>
              <a:rPr lang="en" altLang="ja-JP" dirty="0"/>
              <a:t>Japan Society for the Promotion of Science (JSPS), Grant-in-Aid for Scientific Research (</a:t>
            </a:r>
            <a:r>
              <a:rPr lang="en" altLang="ja-JP" dirty="0" err="1"/>
              <a:t>KAKENHI</a:t>
            </a:r>
            <a:r>
              <a:rPr lang="en" altLang="ja-JP" dirty="0"/>
              <a:t>) </a:t>
            </a:r>
            <a:endParaRPr lang="en-US" altLang="ja-JP" dirty="0"/>
          </a:p>
          <a:p>
            <a:pPr lvl="1"/>
            <a:r>
              <a:rPr lang="en" altLang="ja-JP" dirty="0"/>
              <a:t>20H04194</a:t>
            </a:r>
            <a:endParaRPr lang="en-US" altLang="ja-JP" dirty="0"/>
          </a:p>
          <a:p>
            <a:pPr lvl="1"/>
            <a:r>
              <a:rPr lang="en" altLang="ja-JP" dirty="0"/>
              <a:t>19H03976</a:t>
            </a:r>
          </a:p>
          <a:p>
            <a:r>
              <a:rPr lang="en-US" altLang="ja-JP" dirty="0"/>
              <a:t>Collaborators</a:t>
            </a:r>
          </a:p>
          <a:p>
            <a:pPr lvl="1"/>
            <a:r>
              <a:rPr kumimoji="1" lang="en-US" altLang="ja-JP" dirty="0" err="1"/>
              <a:t>Jorji</a:t>
            </a:r>
            <a:r>
              <a:rPr kumimoji="1" lang="en-US" altLang="ja-JP" dirty="0"/>
              <a:t> Nonaka (RIKEN R-CCS)</a:t>
            </a:r>
          </a:p>
          <a:p>
            <a:pPr lvl="1"/>
            <a:r>
              <a:rPr lang="en-US" altLang="ja-JP" dirty="0"/>
              <a:t>Takashi Shimizu, </a:t>
            </a:r>
            <a:r>
              <a:rPr lang="en-US" altLang="ja-JP" dirty="0" err="1"/>
              <a:t>Kengo</a:t>
            </a:r>
            <a:r>
              <a:rPr lang="en-US" altLang="ja-JP" dirty="0"/>
              <a:t> Hayashi, Yoshiaki Yamaoka (Former Kobe U student)</a:t>
            </a:r>
          </a:p>
          <a:p>
            <a:pPr lvl="1"/>
            <a:r>
              <a:rPr kumimoji="1" lang="en-US" altLang="ja-JP" dirty="0"/>
              <a:t>Tsukasa </a:t>
            </a:r>
            <a:r>
              <a:rPr kumimoji="1" lang="en-US" altLang="ja-JP" dirty="0" err="1"/>
              <a:t>Yoshizaki</a:t>
            </a:r>
            <a:r>
              <a:rPr kumimoji="1" lang="en-US" altLang="ja-JP" dirty="0"/>
              <a:t> (Toyohashi University of Technology)</a:t>
            </a:r>
          </a:p>
          <a:p>
            <a:pPr lvl="1"/>
            <a:r>
              <a:rPr lang="en-US" altLang="ja-JP" dirty="0"/>
              <a:t>Kazunori Nozaki (Osaka University)</a:t>
            </a:r>
            <a:endParaRPr kumimoji="1" lang="ja-JP" altLang="en-US" dirty="0"/>
          </a:p>
        </p:txBody>
      </p:sp>
    </p:spTree>
    <p:extLst>
      <p:ext uri="{BB962C8B-B14F-4D97-AF65-F5344CB8AC3E}">
        <p14:creationId xmlns:p14="http://schemas.microsoft.com/office/powerpoint/2010/main" val="53090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80A1D-EF09-6741-B0A8-1D681A46D8EF}"/>
              </a:ext>
            </a:extLst>
          </p:cNvPr>
          <p:cNvSpPr>
            <a:spLocks noGrp="1"/>
          </p:cNvSpPr>
          <p:nvPr>
            <p:ph type="title"/>
          </p:nvPr>
        </p:nvSpPr>
        <p:spPr/>
        <p:txBody>
          <a:bodyPr/>
          <a:lstStyle/>
          <a:p>
            <a:r>
              <a:rPr lang="en-US" altLang="ja-JP" dirty="0"/>
              <a:t>In-situ Visualization</a:t>
            </a:r>
            <a:endParaRPr lang="ja-JP" altLang="en-US" dirty="0"/>
          </a:p>
        </p:txBody>
      </p:sp>
      <p:sp>
        <p:nvSpPr>
          <p:cNvPr id="3" name="コンテンツ プレースホルダー 2">
            <a:extLst>
              <a:ext uri="{FF2B5EF4-FFF2-40B4-BE49-F238E27FC236}">
                <a16:creationId xmlns:a16="http://schemas.microsoft.com/office/drawing/2014/main" id="{6E9275DD-2DD9-6042-9976-ABD1B746BF40}"/>
              </a:ext>
            </a:extLst>
          </p:cNvPr>
          <p:cNvSpPr>
            <a:spLocks noGrp="1"/>
          </p:cNvSpPr>
          <p:nvPr>
            <p:ph idx="1"/>
          </p:nvPr>
        </p:nvSpPr>
        <p:spPr/>
        <p:txBody>
          <a:bodyPr>
            <a:normAutofit/>
          </a:bodyPr>
          <a:lstStyle/>
          <a:p>
            <a:r>
              <a:rPr lang="en-US" altLang="ja-JP" b="1" dirty="0"/>
              <a:t>Post-hoc vis.</a:t>
            </a:r>
          </a:p>
          <a:p>
            <a:pPr lvl="1"/>
            <a:r>
              <a:rPr lang="en-US" altLang="ja-JP" dirty="0"/>
              <a:t>Transfer data to vis. PC</a:t>
            </a:r>
          </a:p>
          <a:p>
            <a:pPr lvl="1"/>
            <a:r>
              <a:rPr lang="en-US" altLang="ja-JP" dirty="0"/>
              <a:t>Rendering on vis. PC</a:t>
            </a:r>
            <a:br>
              <a:rPr lang="en-US" altLang="ja-JP" dirty="0"/>
            </a:br>
            <a:r>
              <a:rPr lang="en-US" altLang="ja-JP" dirty="0"/>
              <a:t>(with GPUs)</a:t>
            </a:r>
          </a:p>
          <a:p>
            <a:pPr lvl="1"/>
            <a:r>
              <a:rPr lang="en-US" altLang="ja-JP" dirty="0"/>
              <a:t>Data I/O for sim. results</a:t>
            </a:r>
            <a:br>
              <a:rPr lang="en-US" altLang="ja-JP" dirty="0"/>
            </a:br>
            <a:r>
              <a:rPr lang="en-US" altLang="ja-JP" dirty="0"/>
              <a:t>is expensive</a:t>
            </a:r>
          </a:p>
          <a:p>
            <a:r>
              <a:rPr lang="en-US" altLang="ja-JP" b="1" dirty="0"/>
              <a:t>In-situ vis.</a:t>
            </a:r>
          </a:p>
          <a:p>
            <a:pPr lvl="1"/>
            <a:r>
              <a:rPr lang="en-US" altLang="ja-JP" dirty="0"/>
              <a:t>Avoiding data I/O</a:t>
            </a:r>
          </a:p>
          <a:p>
            <a:pPr lvl="1"/>
            <a:r>
              <a:rPr lang="en-US" altLang="ja-JP" dirty="0"/>
              <a:t>Rendering directly from</a:t>
            </a:r>
            <a:br>
              <a:rPr lang="en-US" altLang="ja-JP" dirty="0"/>
            </a:br>
            <a:r>
              <a:rPr lang="en-US" altLang="ja-JP" dirty="0"/>
              <a:t>sim. results on HPC</a:t>
            </a:r>
            <a:endParaRPr lang="ja-JP" altLang="en-US"/>
          </a:p>
        </p:txBody>
      </p:sp>
      <p:sp>
        <p:nvSpPr>
          <p:cNvPr id="33" name="正方形/長方形 32">
            <a:extLst>
              <a:ext uri="{FF2B5EF4-FFF2-40B4-BE49-F238E27FC236}">
                <a16:creationId xmlns:a16="http://schemas.microsoft.com/office/drawing/2014/main" id="{6556E561-CED0-C947-9A7E-99BCAD477782}"/>
              </a:ext>
            </a:extLst>
          </p:cNvPr>
          <p:cNvSpPr/>
          <p:nvPr/>
        </p:nvSpPr>
        <p:spPr>
          <a:xfrm>
            <a:off x="4898571" y="1980743"/>
            <a:ext cx="2024743" cy="18238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72A1780-0F41-FC46-94B8-7072CE608926}"/>
              </a:ext>
            </a:extLst>
          </p:cNvPr>
          <p:cNvSpPr/>
          <p:nvPr/>
        </p:nvSpPr>
        <p:spPr>
          <a:xfrm>
            <a:off x="6910510" y="1980744"/>
            <a:ext cx="4788911"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5E8EF7-E38E-B840-9951-05CDAD9602B7}"/>
              </a:ext>
            </a:extLst>
          </p:cNvPr>
          <p:cNvSpPr txBox="1"/>
          <p:nvPr/>
        </p:nvSpPr>
        <p:spPr>
          <a:xfrm>
            <a:off x="4865111" y="1951829"/>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0" name="テキスト ボックス 39">
            <a:extLst>
              <a:ext uri="{FF2B5EF4-FFF2-40B4-BE49-F238E27FC236}">
                <a16:creationId xmlns:a16="http://schemas.microsoft.com/office/drawing/2014/main" id="{7BCE9AC1-BD2C-E445-93EF-BB026EC1B288}"/>
              </a:ext>
            </a:extLst>
          </p:cNvPr>
          <p:cNvSpPr txBox="1"/>
          <p:nvPr/>
        </p:nvSpPr>
        <p:spPr>
          <a:xfrm>
            <a:off x="11043628" y="1951306"/>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3" name="グループ化 122">
            <a:extLst>
              <a:ext uri="{FF2B5EF4-FFF2-40B4-BE49-F238E27FC236}">
                <a16:creationId xmlns:a16="http://schemas.microsoft.com/office/drawing/2014/main" id="{0E3366B8-84FC-A448-B113-EE691CE7826F}"/>
              </a:ext>
            </a:extLst>
          </p:cNvPr>
          <p:cNvGrpSpPr/>
          <p:nvPr/>
        </p:nvGrpSpPr>
        <p:grpSpPr>
          <a:xfrm>
            <a:off x="5112327" y="2221925"/>
            <a:ext cx="6356529" cy="1538352"/>
            <a:chOff x="5112327" y="2221925"/>
            <a:chExt cx="6356529" cy="1538352"/>
          </a:xfrm>
        </p:grpSpPr>
        <p:pic>
          <p:nvPicPr>
            <p:cNvPr id="4" name="図 3">
              <a:extLst>
                <a:ext uri="{FF2B5EF4-FFF2-40B4-BE49-F238E27FC236}">
                  <a16:creationId xmlns:a16="http://schemas.microsoft.com/office/drawing/2014/main" id="{69B7CA34-A696-8C49-AF0F-067386763B00}"/>
                </a:ext>
              </a:extLst>
            </p:cNvPr>
            <p:cNvPicPr>
              <a:picLocks noChangeAspect="1"/>
            </p:cNvPicPr>
            <p:nvPr/>
          </p:nvPicPr>
          <p:blipFill rotWithShape="1">
            <a:blip r:embed="rId3"/>
            <a:srcRect l="31713" r="30766"/>
            <a:stretch/>
          </p:blipFill>
          <p:spPr>
            <a:xfrm>
              <a:off x="5112327" y="2246060"/>
              <a:ext cx="912199" cy="929679"/>
            </a:xfrm>
            <a:prstGeom prst="ellipse">
              <a:avLst/>
            </a:prstGeom>
            <a:ln w="38100">
              <a:solidFill>
                <a:schemeClr val="tx1"/>
              </a:solidFill>
            </a:ln>
          </p:spPr>
        </p:pic>
        <p:pic>
          <p:nvPicPr>
            <p:cNvPr id="5" name="図 4" descr="screenshot_128.png">
              <a:extLst>
                <a:ext uri="{FF2B5EF4-FFF2-40B4-BE49-F238E27FC236}">
                  <a16:creationId xmlns:a16="http://schemas.microsoft.com/office/drawing/2014/main" id="{22212253-2BC9-AA48-9F79-582D519FE10A}"/>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2251389"/>
              <a:ext cx="927168" cy="924349"/>
            </a:xfrm>
            <a:prstGeom prst="ellipse">
              <a:avLst/>
            </a:prstGeom>
            <a:ln w="38100">
              <a:solidFill>
                <a:schemeClr val="tx1"/>
              </a:solidFill>
            </a:ln>
          </p:spPr>
        </p:pic>
        <p:pic>
          <p:nvPicPr>
            <p:cNvPr id="8" name="図 7">
              <a:extLst>
                <a:ext uri="{FF2B5EF4-FFF2-40B4-BE49-F238E27FC236}">
                  <a16:creationId xmlns:a16="http://schemas.microsoft.com/office/drawing/2014/main" id="{F9FBD2A2-D352-024B-8C16-5869CB12CA76}"/>
                </a:ext>
              </a:extLst>
            </p:cNvPr>
            <p:cNvPicPr>
              <a:picLocks noChangeAspect="1"/>
            </p:cNvPicPr>
            <p:nvPr/>
          </p:nvPicPr>
          <p:blipFill>
            <a:blip r:embed="rId5"/>
            <a:stretch>
              <a:fillRect/>
            </a:stretch>
          </p:blipFill>
          <p:spPr>
            <a:xfrm>
              <a:off x="10543191" y="2250072"/>
              <a:ext cx="925665" cy="925665"/>
            </a:xfrm>
            <a:prstGeom prst="ellipse">
              <a:avLst/>
            </a:prstGeom>
            <a:ln w="38100">
              <a:solidFill>
                <a:schemeClr val="tx1"/>
              </a:solidFill>
            </a:ln>
          </p:spPr>
        </p:pic>
        <p:sp>
          <p:nvSpPr>
            <p:cNvPr id="10" name="テキスト ボックス 9">
              <a:extLst>
                <a:ext uri="{FF2B5EF4-FFF2-40B4-BE49-F238E27FC236}">
                  <a16:creationId xmlns:a16="http://schemas.microsoft.com/office/drawing/2014/main" id="{EDDFA70E-05FA-8B4A-85C1-56EB09DC4A40}"/>
                </a:ext>
              </a:extLst>
            </p:cNvPr>
            <p:cNvSpPr txBox="1"/>
            <p:nvPr/>
          </p:nvSpPr>
          <p:spPr>
            <a:xfrm>
              <a:off x="5125925" y="3277140"/>
              <a:ext cx="885007" cy="282637"/>
            </a:xfrm>
            <a:prstGeom prst="rect">
              <a:avLst/>
            </a:prstGeom>
            <a:noFill/>
          </p:spPr>
          <p:txBody>
            <a:bodyPr wrap="none" rtlCol="0">
              <a:spAutoFit/>
            </a:bodyPr>
            <a:lstStyle/>
            <a:p>
              <a:r>
                <a:rPr lang="en-US" altLang="ja-JP" sz="1400"/>
                <a:t>Simulation</a:t>
              </a:r>
              <a:endParaRPr lang="ja-JP" altLang="en-US" sz="1400"/>
            </a:p>
          </p:txBody>
        </p:sp>
        <p:sp>
          <p:nvSpPr>
            <p:cNvPr id="11" name="テキスト ボックス 10">
              <a:extLst>
                <a:ext uri="{FF2B5EF4-FFF2-40B4-BE49-F238E27FC236}">
                  <a16:creationId xmlns:a16="http://schemas.microsoft.com/office/drawing/2014/main" id="{88DB043D-4AAE-0E4A-8134-C626260A346A}"/>
                </a:ext>
              </a:extLst>
            </p:cNvPr>
            <p:cNvSpPr txBox="1"/>
            <p:nvPr/>
          </p:nvSpPr>
          <p:spPr>
            <a:xfrm>
              <a:off x="6554971" y="3277140"/>
              <a:ext cx="732854" cy="282637"/>
            </a:xfrm>
            <a:prstGeom prst="rect">
              <a:avLst/>
            </a:prstGeom>
            <a:noFill/>
          </p:spPr>
          <p:txBody>
            <a:bodyPr wrap="none" rtlCol="0">
              <a:spAutoFit/>
            </a:bodyPr>
            <a:lstStyle/>
            <a:p>
              <a:r>
                <a:rPr lang="en-US" altLang="ja-JP" sz="1400"/>
                <a:t>Data I/O</a:t>
              </a:r>
              <a:endParaRPr lang="ja-JP" altLang="en-US" sz="1400"/>
            </a:p>
          </p:txBody>
        </p:sp>
        <p:sp>
          <p:nvSpPr>
            <p:cNvPr id="12" name="テキスト ボックス 11">
              <a:extLst>
                <a:ext uri="{FF2B5EF4-FFF2-40B4-BE49-F238E27FC236}">
                  <a16:creationId xmlns:a16="http://schemas.microsoft.com/office/drawing/2014/main" id="{BE505E77-3B07-0749-A07F-FF22C6E0840C}"/>
                </a:ext>
              </a:extLst>
            </p:cNvPr>
            <p:cNvSpPr txBox="1"/>
            <p:nvPr/>
          </p:nvSpPr>
          <p:spPr>
            <a:xfrm>
              <a:off x="7589243" y="3277138"/>
              <a:ext cx="1385216" cy="480483"/>
            </a:xfrm>
            <a:prstGeom prst="rect">
              <a:avLst/>
            </a:prstGeom>
            <a:noFill/>
          </p:spPr>
          <p:txBody>
            <a:bodyPr wrap="none" rtlCol="0">
              <a:spAutoFit/>
            </a:bodyPr>
            <a:lstStyle/>
            <a:p>
              <a:pPr algn="ctr"/>
              <a:r>
                <a:rPr lang="en-US" altLang="ja-JP" sz="1400"/>
                <a:t>Filtering/Mapping</a:t>
              </a:r>
            </a:p>
            <a:p>
              <a:pPr algn="ctr"/>
              <a:r>
                <a:rPr lang="en-US" altLang="ja-JP" sz="1400"/>
                <a:t>Analysis</a:t>
              </a:r>
              <a:endParaRPr lang="ja-JP" altLang="en-US" sz="1400"/>
            </a:p>
          </p:txBody>
        </p:sp>
        <p:sp>
          <p:nvSpPr>
            <p:cNvPr id="13" name="テキスト ボックス 12">
              <a:extLst>
                <a:ext uri="{FF2B5EF4-FFF2-40B4-BE49-F238E27FC236}">
                  <a16:creationId xmlns:a16="http://schemas.microsoft.com/office/drawing/2014/main" id="{0CAE970D-6893-3944-8B9E-AC8EA3FEF49B}"/>
                </a:ext>
              </a:extLst>
            </p:cNvPr>
            <p:cNvSpPr txBox="1"/>
            <p:nvPr/>
          </p:nvSpPr>
          <p:spPr>
            <a:xfrm>
              <a:off x="9216470" y="3277140"/>
              <a:ext cx="855684" cy="282637"/>
            </a:xfrm>
            <a:prstGeom prst="rect">
              <a:avLst/>
            </a:prstGeom>
            <a:noFill/>
          </p:spPr>
          <p:txBody>
            <a:bodyPr wrap="none" rtlCol="0">
              <a:spAutoFit/>
            </a:bodyPr>
            <a:lstStyle/>
            <a:p>
              <a:r>
                <a:rPr lang="en-US" altLang="ja-JP" sz="1400"/>
                <a:t>Rendering</a:t>
              </a:r>
              <a:endParaRPr lang="ja-JP" altLang="en-US" sz="1400"/>
            </a:p>
          </p:txBody>
        </p:sp>
        <p:sp>
          <p:nvSpPr>
            <p:cNvPr id="14" name="テキスト ボックス 13">
              <a:extLst>
                <a:ext uri="{FF2B5EF4-FFF2-40B4-BE49-F238E27FC236}">
                  <a16:creationId xmlns:a16="http://schemas.microsoft.com/office/drawing/2014/main" id="{FC6BBDB0-7584-FF4F-B123-5C1FB7BA8E10}"/>
                </a:ext>
              </a:extLst>
            </p:cNvPr>
            <p:cNvSpPr txBox="1"/>
            <p:nvPr/>
          </p:nvSpPr>
          <p:spPr>
            <a:xfrm>
              <a:off x="10619703" y="3279794"/>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pic>
          <p:nvPicPr>
            <p:cNvPr id="15" name="図 14">
              <a:extLst>
                <a:ext uri="{FF2B5EF4-FFF2-40B4-BE49-F238E27FC236}">
                  <a16:creationId xmlns:a16="http://schemas.microsoft.com/office/drawing/2014/main" id="{86304EAA-9A71-214B-B477-56D90BCAC1BF}"/>
                </a:ext>
              </a:extLst>
            </p:cNvPr>
            <p:cNvPicPr>
              <a:picLocks noChangeAspect="1"/>
            </p:cNvPicPr>
            <p:nvPr/>
          </p:nvPicPr>
          <p:blipFill rotWithShape="1">
            <a:blip r:embed="rId6"/>
            <a:srcRect l="32581" t="9159" r="10245" b="23572"/>
            <a:stretch/>
          </p:blipFill>
          <p:spPr>
            <a:xfrm>
              <a:off x="6458641" y="2250072"/>
              <a:ext cx="925588" cy="925665"/>
            </a:xfrm>
            <a:prstGeom prst="ellipse">
              <a:avLst/>
            </a:prstGeom>
            <a:ln w="38100">
              <a:solidFill>
                <a:schemeClr val="tx1"/>
              </a:solidFill>
            </a:ln>
          </p:spPr>
        </p:pic>
        <p:cxnSp>
          <p:nvCxnSpPr>
            <p:cNvPr id="16" name="直線矢印コネクタ 16">
              <a:extLst>
                <a:ext uri="{FF2B5EF4-FFF2-40B4-BE49-F238E27FC236}">
                  <a16:creationId xmlns:a16="http://schemas.microsoft.com/office/drawing/2014/main" id="{E6380AFC-15AC-0A4A-B715-62AE59811A97}"/>
                </a:ext>
              </a:extLst>
            </p:cNvPr>
            <p:cNvCxnSpPr>
              <a:cxnSpLocks/>
              <a:endCxn id="17" idx="2"/>
            </p:cNvCxnSpPr>
            <p:nvPr/>
          </p:nvCxnSpPr>
          <p:spPr>
            <a:xfrm>
              <a:off x="6024526" y="2710900"/>
              <a:ext cx="434115"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57D8165A-F637-3E45-ADAE-2DD3A758B690}"/>
                </a:ext>
              </a:extLst>
            </p:cNvPr>
            <p:cNvCxnSpPr>
              <a:stCxn id="17" idx="6"/>
            </p:cNvCxnSpPr>
            <p:nvPr/>
          </p:nvCxnSpPr>
          <p:spPr>
            <a:xfrm>
              <a:off x="7384230" y="2712907"/>
              <a:ext cx="434038" cy="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6">
              <a:extLst>
                <a:ext uri="{FF2B5EF4-FFF2-40B4-BE49-F238E27FC236}">
                  <a16:creationId xmlns:a16="http://schemas.microsoft.com/office/drawing/2014/main" id="{982E6756-64FB-784C-A51E-2B90A25F5C88}"/>
                </a:ext>
              </a:extLst>
            </p:cNvPr>
            <p:cNvCxnSpPr>
              <a:cxnSpLocks/>
              <a:stCxn id="5" idx="6"/>
              <a:endCxn id="52" idx="2"/>
            </p:cNvCxnSpPr>
            <p:nvPr/>
          </p:nvCxnSpPr>
          <p:spPr>
            <a:xfrm>
              <a:off x="8745435" y="2713564"/>
              <a:ext cx="404667" cy="5929"/>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FD0EC58C-EB7B-3646-8687-4599EB65BE97}"/>
                </a:ext>
              </a:extLst>
            </p:cNvPr>
            <p:cNvCxnSpPr>
              <a:cxnSpLocks/>
              <a:stCxn id="52" idx="6"/>
              <a:endCxn id="8" idx="2"/>
            </p:cNvCxnSpPr>
            <p:nvPr/>
          </p:nvCxnSpPr>
          <p:spPr>
            <a:xfrm flipV="1">
              <a:off x="10145238" y="2712905"/>
              <a:ext cx="397953" cy="658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グループ化 53">
              <a:extLst>
                <a:ext uri="{FF2B5EF4-FFF2-40B4-BE49-F238E27FC236}">
                  <a16:creationId xmlns:a16="http://schemas.microsoft.com/office/drawing/2014/main" id="{77A0085F-D437-284E-9B6F-4A1264D4C15D}"/>
                </a:ext>
              </a:extLst>
            </p:cNvPr>
            <p:cNvGrpSpPr/>
            <p:nvPr/>
          </p:nvGrpSpPr>
          <p:grpSpPr>
            <a:xfrm>
              <a:off x="9150102" y="2221925"/>
              <a:ext cx="995136" cy="995136"/>
              <a:chOff x="8299542" y="2018147"/>
              <a:chExt cx="995136" cy="995136"/>
            </a:xfrm>
          </p:grpSpPr>
          <p:sp>
            <p:nvSpPr>
              <p:cNvPr id="52" name="円/楕円 51">
                <a:extLst>
                  <a:ext uri="{FF2B5EF4-FFF2-40B4-BE49-F238E27FC236}">
                    <a16:creationId xmlns:a16="http://schemas.microsoft.com/office/drawing/2014/main" id="{7B5210B5-FBF0-A84E-BA80-FC0E6D80F270}"/>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Picture 3">
                <a:extLst>
                  <a:ext uri="{FF2B5EF4-FFF2-40B4-BE49-F238E27FC236}">
                    <a16:creationId xmlns:a16="http://schemas.microsoft.com/office/drawing/2014/main" id="{4A7D4BF1-7F27-7F47-A8CE-D0E01A1B9DA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4" name="Picture 3">
              <a:extLst>
                <a:ext uri="{FF2B5EF4-FFF2-40B4-BE49-F238E27FC236}">
                  <a16:creationId xmlns:a16="http://schemas.microsoft.com/office/drawing/2014/main" id="{8E8BE361-99FB-1543-A421-D24AA3B45A7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18968" y="252207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3" name="テキスト ボックス 42">
            <a:extLst>
              <a:ext uri="{FF2B5EF4-FFF2-40B4-BE49-F238E27FC236}">
                <a16:creationId xmlns:a16="http://schemas.microsoft.com/office/drawing/2014/main" id="{50891023-B30F-CE43-9C6F-C194CF5E36DC}"/>
              </a:ext>
            </a:extLst>
          </p:cNvPr>
          <p:cNvSpPr txBox="1"/>
          <p:nvPr/>
        </p:nvSpPr>
        <p:spPr>
          <a:xfrm>
            <a:off x="6893440" y="2080628"/>
            <a:ext cx="720313" cy="769441"/>
          </a:xfrm>
          <a:prstGeom prst="rect">
            <a:avLst/>
          </a:prstGeom>
          <a:noFill/>
        </p:spPr>
        <p:txBody>
          <a:bodyPr wrap="square" rtlCol="0">
            <a:spAutoFit/>
          </a:bodyPr>
          <a:lstStyle/>
          <a:p>
            <a:r>
              <a:rPr kumimoji="1" lang="ja-JP" altLang="en-US" sz="4400"/>
              <a:t>😩</a:t>
            </a:r>
          </a:p>
        </p:txBody>
      </p:sp>
      <p:grpSp>
        <p:nvGrpSpPr>
          <p:cNvPr id="7" name="グループ化 6">
            <a:extLst>
              <a:ext uri="{FF2B5EF4-FFF2-40B4-BE49-F238E27FC236}">
                <a16:creationId xmlns:a16="http://schemas.microsoft.com/office/drawing/2014/main" id="{DCD7B5F0-C283-B54E-9BFE-AD665F1D434F}"/>
              </a:ext>
            </a:extLst>
          </p:cNvPr>
          <p:cNvGrpSpPr/>
          <p:nvPr/>
        </p:nvGrpSpPr>
        <p:grpSpPr>
          <a:xfrm>
            <a:off x="4862389" y="4250912"/>
            <a:ext cx="6864923" cy="1864586"/>
            <a:chOff x="4862389" y="4250912"/>
            <a:chExt cx="6864923" cy="1864586"/>
          </a:xfrm>
        </p:grpSpPr>
        <p:sp>
          <p:nvSpPr>
            <p:cNvPr id="37" name="正方形/長方形 36">
              <a:extLst>
                <a:ext uri="{FF2B5EF4-FFF2-40B4-BE49-F238E27FC236}">
                  <a16:creationId xmlns:a16="http://schemas.microsoft.com/office/drawing/2014/main" id="{EA59C8D6-54AD-3A46-884F-E0CB99FB9628}"/>
                </a:ext>
              </a:extLst>
            </p:cNvPr>
            <p:cNvSpPr/>
            <p:nvPr/>
          </p:nvSpPr>
          <p:spPr>
            <a:xfrm>
              <a:off x="4898571" y="4291687"/>
              <a:ext cx="5436626" cy="18238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8D650B8-F1C3-2341-9E08-89F64FFB747D}"/>
                </a:ext>
              </a:extLst>
            </p:cNvPr>
            <p:cNvSpPr/>
            <p:nvPr/>
          </p:nvSpPr>
          <p:spPr>
            <a:xfrm>
              <a:off x="10314165" y="4291687"/>
              <a:ext cx="1385256"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A4167C2-C17B-4C43-ACA7-BD1FE355E6A6}"/>
                </a:ext>
              </a:extLst>
            </p:cNvPr>
            <p:cNvSpPr txBox="1"/>
            <p:nvPr/>
          </p:nvSpPr>
          <p:spPr>
            <a:xfrm>
              <a:off x="4862389" y="4251435"/>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2" name="テキスト ボックス 41">
              <a:extLst>
                <a:ext uri="{FF2B5EF4-FFF2-40B4-BE49-F238E27FC236}">
                  <a16:creationId xmlns:a16="http://schemas.microsoft.com/office/drawing/2014/main" id="{116C447F-6F3B-AD4E-8F95-088FDED1DD84}"/>
                </a:ext>
              </a:extLst>
            </p:cNvPr>
            <p:cNvSpPr txBox="1"/>
            <p:nvPr/>
          </p:nvSpPr>
          <p:spPr>
            <a:xfrm>
              <a:off x="11040906" y="4250912"/>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2" name="グループ化 121">
              <a:extLst>
                <a:ext uri="{FF2B5EF4-FFF2-40B4-BE49-F238E27FC236}">
                  <a16:creationId xmlns:a16="http://schemas.microsoft.com/office/drawing/2014/main" id="{0FC0EDB6-ADC9-5A4C-8DEE-93A15189EBFE}"/>
                </a:ext>
              </a:extLst>
            </p:cNvPr>
            <p:cNvGrpSpPr/>
            <p:nvPr/>
          </p:nvGrpSpPr>
          <p:grpSpPr>
            <a:xfrm>
              <a:off x="5112327" y="4505196"/>
              <a:ext cx="6356529" cy="1546947"/>
              <a:chOff x="5112327" y="4505196"/>
              <a:chExt cx="6356529" cy="1546947"/>
            </a:xfrm>
          </p:grpSpPr>
          <p:pic>
            <p:nvPicPr>
              <p:cNvPr id="20" name="図 3">
                <a:extLst>
                  <a:ext uri="{FF2B5EF4-FFF2-40B4-BE49-F238E27FC236}">
                    <a16:creationId xmlns:a16="http://schemas.microsoft.com/office/drawing/2014/main" id="{838E1475-12AD-E345-B13B-0048C3B79E8E}"/>
                  </a:ext>
                </a:extLst>
              </p:cNvPr>
              <p:cNvPicPr>
                <a:picLocks noChangeAspect="1"/>
              </p:cNvPicPr>
              <p:nvPr/>
            </p:nvPicPr>
            <p:blipFill rotWithShape="1">
              <a:blip r:embed="rId3"/>
              <a:srcRect l="31713" r="30766"/>
              <a:stretch/>
            </p:blipFill>
            <p:spPr>
              <a:xfrm>
                <a:off x="5112327" y="4537926"/>
                <a:ext cx="912199" cy="929679"/>
              </a:xfrm>
              <a:prstGeom prst="ellipse">
                <a:avLst/>
              </a:prstGeom>
              <a:ln w="38100">
                <a:solidFill>
                  <a:schemeClr val="tx1"/>
                </a:solidFill>
              </a:ln>
            </p:spPr>
          </p:pic>
          <p:pic>
            <p:nvPicPr>
              <p:cNvPr id="24" name="図 7">
                <a:extLst>
                  <a:ext uri="{FF2B5EF4-FFF2-40B4-BE49-F238E27FC236}">
                    <a16:creationId xmlns:a16="http://schemas.microsoft.com/office/drawing/2014/main" id="{C15EDE6E-F5AF-0C41-9E6A-C15225A759A3}"/>
                  </a:ext>
                </a:extLst>
              </p:cNvPr>
              <p:cNvPicPr>
                <a:picLocks noChangeAspect="1"/>
              </p:cNvPicPr>
              <p:nvPr/>
            </p:nvPicPr>
            <p:blipFill>
              <a:blip r:embed="rId5"/>
              <a:stretch>
                <a:fillRect/>
              </a:stretch>
            </p:blipFill>
            <p:spPr>
              <a:xfrm>
                <a:off x="10543191" y="4541938"/>
                <a:ext cx="925665" cy="925665"/>
              </a:xfrm>
              <a:prstGeom prst="ellipse">
                <a:avLst/>
              </a:prstGeom>
              <a:ln w="38100">
                <a:solidFill>
                  <a:schemeClr val="tx1"/>
                </a:solidFill>
              </a:ln>
            </p:spPr>
          </p:pic>
          <p:sp>
            <p:nvSpPr>
              <p:cNvPr id="26" name="テキスト ボックス 9">
                <a:extLst>
                  <a:ext uri="{FF2B5EF4-FFF2-40B4-BE49-F238E27FC236}">
                    <a16:creationId xmlns:a16="http://schemas.microsoft.com/office/drawing/2014/main" id="{A3EC328B-A311-7E41-88A6-E6FD4BFB1668}"/>
                  </a:ext>
                </a:extLst>
              </p:cNvPr>
              <p:cNvSpPr txBox="1"/>
              <p:nvPr/>
            </p:nvSpPr>
            <p:spPr>
              <a:xfrm>
                <a:off x="5125925" y="5569006"/>
                <a:ext cx="885007" cy="282637"/>
              </a:xfrm>
              <a:prstGeom prst="rect">
                <a:avLst/>
              </a:prstGeom>
              <a:noFill/>
            </p:spPr>
            <p:txBody>
              <a:bodyPr wrap="none" rtlCol="0">
                <a:spAutoFit/>
              </a:bodyPr>
              <a:lstStyle/>
              <a:p>
                <a:r>
                  <a:rPr lang="en-US" altLang="ja-JP" sz="1400"/>
                  <a:t>Simulation</a:t>
                </a:r>
                <a:endParaRPr lang="ja-JP" altLang="en-US" sz="1400"/>
              </a:p>
            </p:txBody>
          </p:sp>
          <p:sp>
            <p:nvSpPr>
              <p:cNvPr id="27" name="テキスト ボックス 11">
                <a:extLst>
                  <a:ext uri="{FF2B5EF4-FFF2-40B4-BE49-F238E27FC236}">
                    <a16:creationId xmlns:a16="http://schemas.microsoft.com/office/drawing/2014/main" id="{73C14B3A-40F3-2247-A8DC-3AD4D63C0BBA}"/>
                  </a:ext>
                </a:extLst>
              </p:cNvPr>
              <p:cNvSpPr txBox="1"/>
              <p:nvPr/>
            </p:nvSpPr>
            <p:spPr>
              <a:xfrm>
                <a:off x="7589243" y="5569004"/>
                <a:ext cx="1385216" cy="480483"/>
              </a:xfrm>
              <a:prstGeom prst="rect">
                <a:avLst/>
              </a:prstGeom>
              <a:noFill/>
            </p:spPr>
            <p:txBody>
              <a:bodyPr wrap="none" rtlCol="0">
                <a:spAutoFit/>
              </a:bodyPr>
              <a:lstStyle/>
              <a:p>
                <a:pPr algn="ctr"/>
                <a:r>
                  <a:rPr lang="en-US" altLang="ja-JP" sz="1400" dirty="0"/>
                  <a:t>Filtering/Mapping</a:t>
                </a:r>
              </a:p>
              <a:p>
                <a:pPr algn="ctr"/>
                <a:r>
                  <a:rPr lang="en-US" altLang="ja-JP" sz="1400" dirty="0"/>
                  <a:t>Analysis</a:t>
                </a:r>
                <a:endParaRPr lang="ja-JP" altLang="en-US" sz="1400"/>
              </a:p>
            </p:txBody>
          </p:sp>
          <p:sp>
            <p:nvSpPr>
              <p:cNvPr id="28" name="テキスト ボックス 12">
                <a:extLst>
                  <a:ext uri="{FF2B5EF4-FFF2-40B4-BE49-F238E27FC236}">
                    <a16:creationId xmlns:a16="http://schemas.microsoft.com/office/drawing/2014/main" id="{80A5402A-82CC-394F-B0CD-5B77F7FE71B5}"/>
                  </a:ext>
                </a:extLst>
              </p:cNvPr>
              <p:cNvSpPr txBox="1"/>
              <p:nvPr/>
            </p:nvSpPr>
            <p:spPr>
              <a:xfrm>
                <a:off x="9216470" y="5569006"/>
                <a:ext cx="855684" cy="282637"/>
              </a:xfrm>
              <a:prstGeom prst="rect">
                <a:avLst/>
              </a:prstGeom>
              <a:noFill/>
            </p:spPr>
            <p:txBody>
              <a:bodyPr wrap="none" rtlCol="0">
                <a:spAutoFit/>
              </a:bodyPr>
              <a:lstStyle/>
              <a:p>
                <a:r>
                  <a:rPr lang="en-US" altLang="ja-JP" sz="1400"/>
                  <a:t>Rendering</a:t>
                </a:r>
                <a:endParaRPr lang="ja-JP" altLang="en-US" sz="1400"/>
              </a:p>
            </p:txBody>
          </p:sp>
          <p:sp>
            <p:nvSpPr>
              <p:cNvPr id="29" name="テキスト ボックス 13">
                <a:extLst>
                  <a:ext uri="{FF2B5EF4-FFF2-40B4-BE49-F238E27FC236}">
                    <a16:creationId xmlns:a16="http://schemas.microsoft.com/office/drawing/2014/main" id="{55798855-25D6-3C4C-883B-8074760393ED}"/>
                  </a:ext>
                </a:extLst>
              </p:cNvPr>
              <p:cNvSpPr txBox="1"/>
              <p:nvPr/>
            </p:nvSpPr>
            <p:spPr>
              <a:xfrm>
                <a:off x="10619703" y="5571660"/>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cxnSp>
            <p:nvCxnSpPr>
              <p:cNvPr id="30" name="直線矢印コネクタ 16">
                <a:extLst>
                  <a:ext uri="{FF2B5EF4-FFF2-40B4-BE49-F238E27FC236}">
                    <a16:creationId xmlns:a16="http://schemas.microsoft.com/office/drawing/2014/main" id="{ADEE7C5C-07E2-5443-8350-4F2DB169D658}"/>
                  </a:ext>
                </a:extLst>
              </p:cNvPr>
              <p:cNvCxnSpPr/>
              <p:nvPr/>
            </p:nvCxnSpPr>
            <p:spPr>
              <a:xfrm>
                <a:off x="6024526" y="5002764"/>
                <a:ext cx="1793741" cy="2665"/>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16">
                <a:extLst>
                  <a:ext uri="{FF2B5EF4-FFF2-40B4-BE49-F238E27FC236}">
                    <a16:creationId xmlns:a16="http://schemas.microsoft.com/office/drawing/2014/main" id="{FB338ACF-C789-9B4C-8018-81794ABCBA13}"/>
                  </a:ext>
                </a:extLst>
              </p:cNvPr>
              <p:cNvCxnSpPr>
                <a:cxnSpLocks/>
                <a:endCxn id="116" idx="2"/>
              </p:cNvCxnSpPr>
              <p:nvPr/>
            </p:nvCxnSpPr>
            <p:spPr>
              <a:xfrm flipV="1">
                <a:off x="8745435" y="5002764"/>
                <a:ext cx="412538" cy="266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16">
                <a:extLst>
                  <a:ext uri="{FF2B5EF4-FFF2-40B4-BE49-F238E27FC236}">
                    <a16:creationId xmlns:a16="http://schemas.microsoft.com/office/drawing/2014/main" id="{62B13CC6-A56E-0749-961C-33FE1FF67FE4}"/>
                  </a:ext>
                </a:extLst>
              </p:cNvPr>
              <p:cNvCxnSpPr>
                <a:cxnSpLocks/>
                <a:stCxn id="116" idx="6"/>
                <a:endCxn id="24" idx="2"/>
              </p:cNvCxnSpPr>
              <p:nvPr/>
            </p:nvCxnSpPr>
            <p:spPr>
              <a:xfrm>
                <a:off x="10153109" y="5002764"/>
                <a:ext cx="390082"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1" name="図 4" descr="screenshot_128.png">
                <a:extLst>
                  <a:ext uri="{FF2B5EF4-FFF2-40B4-BE49-F238E27FC236}">
                    <a16:creationId xmlns:a16="http://schemas.microsoft.com/office/drawing/2014/main" id="{8ED7F8FA-38B3-9F4A-A956-2A872A9B01FC}"/>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4543255"/>
                <a:ext cx="927168" cy="924349"/>
              </a:xfrm>
              <a:prstGeom prst="ellipse">
                <a:avLst/>
              </a:prstGeom>
              <a:ln w="38100">
                <a:solidFill>
                  <a:schemeClr val="tx1"/>
                </a:solidFill>
              </a:ln>
            </p:spPr>
          </p:pic>
          <p:grpSp>
            <p:nvGrpSpPr>
              <p:cNvPr id="115" name="グループ化 114">
                <a:extLst>
                  <a:ext uri="{FF2B5EF4-FFF2-40B4-BE49-F238E27FC236}">
                    <a16:creationId xmlns:a16="http://schemas.microsoft.com/office/drawing/2014/main" id="{3F615329-C4EA-6440-9324-7B9EAF894EE6}"/>
                  </a:ext>
                </a:extLst>
              </p:cNvPr>
              <p:cNvGrpSpPr/>
              <p:nvPr/>
            </p:nvGrpSpPr>
            <p:grpSpPr>
              <a:xfrm>
                <a:off x="9157973" y="4505196"/>
                <a:ext cx="995136" cy="995136"/>
                <a:chOff x="8299542" y="2018147"/>
                <a:chExt cx="995136" cy="995136"/>
              </a:xfrm>
            </p:grpSpPr>
            <p:sp>
              <p:nvSpPr>
                <p:cNvPr id="116" name="円/楕円 115">
                  <a:extLst>
                    <a:ext uri="{FF2B5EF4-FFF2-40B4-BE49-F238E27FC236}">
                      <a16:creationId xmlns:a16="http://schemas.microsoft.com/office/drawing/2014/main" id="{F93AEAE7-A1DF-FF45-B54A-F9AFE5F41EF6}"/>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Picture 3">
                  <a:extLst>
                    <a:ext uri="{FF2B5EF4-FFF2-40B4-BE49-F238E27FC236}">
                      <a16:creationId xmlns:a16="http://schemas.microsoft.com/office/drawing/2014/main" id="{D5B6B577-393C-5F4A-B392-14F630845C5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1" name="Picture 3">
                <a:extLst>
                  <a:ext uri="{FF2B5EF4-FFF2-40B4-BE49-F238E27FC236}">
                    <a16:creationId xmlns:a16="http://schemas.microsoft.com/office/drawing/2014/main" id="{5CA42F0C-C363-5446-BE94-8277A7A5D91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36330" y="482909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4" name="テキスト ボックス 43">
            <a:extLst>
              <a:ext uri="{FF2B5EF4-FFF2-40B4-BE49-F238E27FC236}">
                <a16:creationId xmlns:a16="http://schemas.microsoft.com/office/drawing/2014/main" id="{CE47EB63-5CE4-5841-A135-387B9B4744A6}"/>
              </a:ext>
            </a:extLst>
          </p:cNvPr>
          <p:cNvSpPr txBox="1"/>
          <p:nvPr/>
        </p:nvSpPr>
        <p:spPr>
          <a:xfrm>
            <a:off x="6861293" y="4366166"/>
            <a:ext cx="784607" cy="769441"/>
          </a:xfrm>
          <a:prstGeom prst="rect">
            <a:avLst/>
          </a:prstGeom>
          <a:noFill/>
        </p:spPr>
        <p:txBody>
          <a:bodyPr wrap="squar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34975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4E2AA-0100-B840-957F-40D56464478F}"/>
              </a:ext>
            </a:extLst>
          </p:cNvPr>
          <p:cNvSpPr>
            <a:spLocks noGrp="1"/>
          </p:cNvSpPr>
          <p:nvPr>
            <p:ph type="title"/>
          </p:nvPr>
        </p:nvSpPr>
        <p:spPr/>
        <p:txBody>
          <a:bodyPr/>
          <a:lstStyle/>
          <a:p>
            <a:r>
              <a:rPr lang="en-US" altLang="ja-JP" dirty="0"/>
              <a:t>Parallel Rendering </a:t>
            </a:r>
            <a:endParaRPr lang="ja-JP" altLang="en-US" dirty="0"/>
          </a:p>
        </p:txBody>
      </p:sp>
      <p:sp>
        <p:nvSpPr>
          <p:cNvPr id="3" name="コンテンツ プレースホルダー 2">
            <a:extLst>
              <a:ext uri="{FF2B5EF4-FFF2-40B4-BE49-F238E27FC236}">
                <a16:creationId xmlns:a16="http://schemas.microsoft.com/office/drawing/2014/main" id="{A679470F-C753-B54C-B43D-724C33D2601F}"/>
              </a:ext>
            </a:extLst>
          </p:cNvPr>
          <p:cNvSpPr>
            <a:spLocks noGrp="1"/>
          </p:cNvSpPr>
          <p:nvPr>
            <p:ph idx="1"/>
          </p:nvPr>
        </p:nvSpPr>
        <p:spPr/>
        <p:txBody>
          <a:bodyPr/>
          <a:lstStyle/>
          <a:p>
            <a:r>
              <a:rPr lang="en-US" altLang="ja-JP" b="1" dirty="0"/>
              <a:t>Order-independent technique for volume rendering</a:t>
            </a:r>
            <a:endParaRPr lang="ja-JP" altLang="en-US" b="1"/>
          </a:p>
        </p:txBody>
      </p:sp>
      <p:pic>
        <p:nvPicPr>
          <p:cNvPr id="67" name="resultMovieOfEGLcomposition">
            <a:hlinkClick r:id="" action="ppaction://media"/>
            <a:extLst>
              <a:ext uri="{FF2B5EF4-FFF2-40B4-BE49-F238E27FC236}">
                <a16:creationId xmlns:a16="http://schemas.microsoft.com/office/drawing/2014/main" id="{06B6D3ED-534B-C54D-99A7-7C26B0B98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165" t="12933" r="13698" b="7749"/>
          <a:stretch/>
        </p:blipFill>
        <p:spPr>
          <a:xfrm>
            <a:off x="293878" y="2534022"/>
            <a:ext cx="1831289" cy="2071004"/>
          </a:xfrm>
          <a:prstGeom prst="rect">
            <a:avLst/>
          </a:prstGeom>
        </p:spPr>
      </p:pic>
      <p:grpSp>
        <p:nvGrpSpPr>
          <p:cNvPr id="66" name="グループ化 65">
            <a:extLst>
              <a:ext uri="{FF2B5EF4-FFF2-40B4-BE49-F238E27FC236}">
                <a16:creationId xmlns:a16="http://schemas.microsoft.com/office/drawing/2014/main" id="{3F51D555-45EC-F340-927E-9D8FB4F306C7}"/>
              </a:ext>
            </a:extLst>
          </p:cNvPr>
          <p:cNvGrpSpPr/>
          <p:nvPr/>
        </p:nvGrpSpPr>
        <p:grpSpPr>
          <a:xfrm>
            <a:off x="437059" y="4587925"/>
            <a:ext cx="3330036" cy="1729161"/>
            <a:chOff x="405295" y="3026827"/>
            <a:chExt cx="3330036" cy="1729161"/>
          </a:xfrm>
        </p:grpSpPr>
        <p:pic>
          <p:nvPicPr>
            <p:cNvPr id="57" name="図 56">
              <a:extLst>
                <a:ext uri="{FF2B5EF4-FFF2-40B4-BE49-F238E27FC236}">
                  <a16:creationId xmlns:a16="http://schemas.microsoft.com/office/drawing/2014/main" id="{EA3CCDBE-DD85-D545-980B-836A0541FBEC}"/>
                </a:ext>
              </a:extLst>
            </p:cNvPr>
            <p:cNvPicPr>
              <a:picLocks noChangeAspect="1"/>
            </p:cNvPicPr>
            <p:nvPr/>
          </p:nvPicPr>
          <p:blipFill rotWithShape="1">
            <a:blip r:embed="rId6">
              <a:extLst>
                <a:ext uri="{28A0092B-C50C-407E-A947-70E740481C1C}">
                  <a14:useLocalDpi xmlns:a14="http://schemas.microsoft.com/office/drawing/2010/main" val="0"/>
                </a:ext>
              </a:extLst>
            </a:blip>
            <a:srcRect l="20391" t="17581" r="18141" b="17036"/>
            <a:stretch/>
          </p:blipFill>
          <p:spPr>
            <a:xfrm>
              <a:off x="1516677" y="3030643"/>
              <a:ext cx="1114667" cy="1185660"/>
            </a:xfrm>
            <a:prstGeom prst="rect">
              <a:avLst/>
            </a:prstGeom>
          </p:spPr>
        </p:pic>
        <p:pic>
          <p:nvPicPr>
            <p:cNvPr id="58" name="図 57">
              <a:extLst>
                <a:ext uri="{FF2B5EF4-FFF2-40B4-BE49-F238E27FC236}">
                  <a16:creationId xmlns:a16="http://schemas.microsoft.com/office/drawing/2014/main" id="{DF1FEF95-5007-BD4E-8B26-C7880FF262F1}"/>
                </a:ext>
              </a:extLst>
            </p:cNvPr>
            <p:cNvPicPr>
              <a:picLocks noChangeAspect="1"/>
            </p:cNvPicPr>
            <p:nvPr/>
          </p:nvPicPr>
          <p:blipFill rotWithShape="1">
            <a:blip r:embed="rId7">
              <a:extLst>
                <a:ext uri="{28A0092B-C50C-407E-A947-70E740481C1C}">
                  <a14:useLocalDpi xmlns:a14="http://schemas.microsoft.com/office/drawing/2010/main" val="0"/>
                </a:ext>
              </a:extLst>
            </a:blip>
            <a:srcRect l="20325" t="17590" r="19063" b="16993"/>
            <a:stretch/>
          </p:blipFill>
          <p:spPr>
            <a:xfrm>
              <a:off x="2636769" y="3026827"/>
              <a:ext cx="1098562" cy="1185660"/>
            </a:xfrm>
            <a:prstGeom prst="rect">
              <a:avLst/>
            </a:prstGeom>
          </p:spPr>
        </p:pic>
        <p:pic>
          <p:nvPicPr>
            <p:cNvPr id="59" name="図 58">
              <a:extLst>
                <a:ext uri="{FF2B5EF4-FFF2-40B4-BE49-F238E27FC236}">
                  <a16:creationId xmlns:a16="http://schemas.microsoft.com/office/drawing/2014/main" id="{98F39A00-4BB0-A54D-BF49-AAB4F25943EF}"/>
                </a:ext>
              </a:extLst>
            </p:cNvPr>
            <p:cNvPicPr>
              <a:picLocks noChangeAspect="1"/>
            </p:cNvPicPr>
            <p:nvPr/>
          </p:nvPicPr>
          <p:blipFill rotWithShape="1">
            <a:blip r:embed="rId8">
              <a:extLst>
                <a:ext uri="{28A0092B-C50C-407E-A947-70E740481C1C}">
                  <a14:useLocalDpi xmlns:a14="http://schemas.microsoft.com/office/drawing/2010/main" val="0"/>
                </a:ext>
              </a:extLst>
            </a:blip>
            <a:srcRect l="20023" t="17875" r="19558" b="15647"/>
            <a:stretch/>
          </p:blipFill>
          <p:spPr>
            <a:xfrm>
              <a:off x="405295" y="3026827"/>
              <a:ext cx="1077615" cy="1185660"/>
            </a:xfrm>
            <a:prstGeom prst="rect">
              <a:avLst/>
            </a:prstGeom>
          </p:spPr>
        </p:pic>
        <p:sp>
          <p:nvSpPr>
            <p:cNvPr id="60" name="テキスト ボックス 59">
              <a:extLst>
                <a:ext uri="{FF2B5EF4-FFF2-40B4-BE49-F238E27FC236}">
                  <a16:creationId xmlns:a16="http://schemas.microsoft.com/office/drawing/2014/main" id="{B6FF6913-FD7B-D54C-BA3B-5E494BC918C9}"/>
                </a:ext>
              </a:extLst>
            </p:cNvPr>
            <p:cNvSpPr txBox="1"/>
            <p:nvPr/>
          </p:nvSpPr>
          <p:spPr>
            <a:xfrm>
              <a:off x="1171854" y="4448211"/>
              <a:ext cx="1771767" cy="307777"/>
            </a:xfrm>
            <a:prstGeom prst="rect">
              <a:avLst/>
            </a:prstGeom>
            <a:noFill/>
          </p:spPr>
          <p:txBody>
            <a:bodyPr wrap="none" rtlCol="0">
              <a:spAutoFit/>
            </a:bodyPr>
            <a:lstStyle/>
            <a:p>
              <a:r>
                <a:rPr kumimoji="1" lang="en-US" altLang="ja-JP" sz="1400" dirty="0"/>
                <a:t># of ensemble images</a:t>
              </a:r>
              <a:endParaRPr kumimoji="1" lang="ja-JP" altLang="en-US" sz="1400"/>
            </a:p>
          </p:txBody>
        </p:sp>
        <p:cxnSp>
          <p:nvCxnSpPr>
            <p:cNvPr id="65" name="直線矢印コネクタ 64">
              <a:extLst>
                <a:ext uri="{FF2B5EF4-FFF2-40B4-BE49-F238E27FC236}">
                  <a16:creationId xmlns:a16="http://schemas.microsoft.com/office/drawing/2014/main" id="{834CAC81-BBE1-CD4A-BAA6-E2E56C6CE622}"/>
                </a:ext>
              </a:extLst>
            </p:cNvPr>
            <p:cNvCxnSpPr/>
            <p:nvPr/>
          </p:nvCxnSpPr>
          <p:spPr>
            <a:xfrm>
              <a:off x="526465" y="4334169"/>
              <a:ext cx="3208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631D58C7-5CC6-534C-98AC-474361292F67}"/>
                </a:ext>
              </a:extLst>
            </p:cNvPr>
            <p:cNvSpPr txBox="1"/>
            <p:nvPr/>
          </p:nvSpPr>
          <p:spPr>
            <a:xfrm>
              <a:off x="813468" y="4163976"/>
              <a:ext cx="276038" cy="307777"/>
            </a:xfrm>
            <a:prstGeom prst="rect">
              <a:avLst/>
            </a:prstGeom>
            <a:solidFill>
              <a:schemeClr val="bg1"/>
            </a:solidFill>
          </p:spPr>
          <p:txBody>
            <a:bodyPr wrap="none" rtlCol="0">
              <a:spAutoFit/>
            </a:bodyPr>
            <a:lstStyle/>
            <a:p>
              <a:r>
                <a:rPr kumimoji="1" lang="en-US" altLang="ja-JP" sz="1400" dirty="0"/>
                <a:t>1</a:t>
              </a:r>
              <a:endParaRPr kumimoji="1" lang="ja-JP" altLang="en-US" sz="1400"/>
            </a:p>
          </p:txBody>
        </p:sp>
        <p:sp>
          <p:nvSpPr>
            <p:cNvPr id="62" name="テキスト ボックス 61">
              <a:extLst>
                <a:ext uri="{FF2B5EF4-FFF2-40B4-BE49-F238E27FC236}">
                  <a16:creationId xmlns:a16="http://schemas.microsoft.com/office/drawing/2014/main" id="{07645D58-1C01-DF4B-BAB0-8B79E8C6A669}"/>
                </a:ext>
              </a:extLst>
            </p:cNvPr>
            <p:cNvSpPr txBox="1"/>
            <p:nvPr/>
          </p:nvSpPr>
          <p:spPr>
            <a:xfrm>
              <a:off x="1896719" y="4163976"/>
              <a:ext cx="367408" cy="307777"/>
            </a:xfrm>
            <a:prstGeom prst="rect">
              <a:avLst/>
            </a:prstGeom>
            <a:solidFill>
              <a:schemeClr val="bg1"/>
            </a:solidFill>
          </p:spPr>
          <p:txBody>
            <a:bodyPr wrap="none" rtlCol="0">
              <a:spAutoFit/>
            </a:bodyPr>
            <a:lstStyle/>
            <a:p>
              <a:r>
                <a:rPr kumimoji="1" lang="en-US" altLang="ja-JP" sz="1400" dirty="0"/>
                <a:t>10</a:t>
              </a:r>
              <a:endParaRPr kumimoji="1" lang="ja-JP" altLang="en-US" sz="1400"/>
            </a:p>
          </p:txBody>
        </p:sp>
        <p:sp>
          <p:nvSpPr>
            <p:cNvPr id="63" name="テキスト ボックス 62">
              <a:extLst>
                <a:ext uri="{FF2B5EF4-FFF2-40B4-BE49-F238E27FC236}">
                  <a16:creationId xmlns:a16="http://schemas.microsoft.com/office/drawing/2014/main" id="{4A0A7565-28E2-DB44-8FEA-726C84AF0D51}"/>
                </a:ext>
              </a:extLst>
            </p:cNvPr>
            <p:cNvSpPr txBox="1"/>
            <p:nvPr/>
          </p:nvSpPr>
          <p:spPr>
            <a:xfrm>
              <a:off x="2979970" y="4163976"/>
              <a:ext cx="458780" cy="307777"/>
            </a:xfrm>
            <a:prstGeom prst="rect">
              <a:avLst/>
            </a:prstGeom>
            <a:solidFill>
              <a:schemeClr val="bg1"/>
            </a:solidFill>
          </p:spPr>
          <p:txBody>
            <a:bodyPr wrap="none" rtlCol="0">
              <a:spAutoFit/>
            </a:bodyPr>
            <a:lstStyle/>
            <a:p>
              <a:r>
                <a:rPr kumimoji="1" lang="en-US" altLang="ja-JP" sz="1400" dirty="0"/>
                <a:t>100</a:t>
              </a:r>
              <a:endParaRPr kumimoji="1" lang="ja-JP" altLang="en-US" sz="1400"/>
            </a:p>
          </p:txBody>
        </p:sp>
      </p:grpSp>
      <p:grpSp>
        <p:nvGrpSpPr>
          <p:cNvPr id="70" name="グループ化 69">
            <a:extLst>
              <a:ext uri="{FF2B5EF4-FFF2-40B4-BE49-F238E27FC236}">
                <a16:creationId xmlns:a16="http://schemas.microsoft.com/office/drawing/2014/main" id="{FA30AFD1-9C92-094E-ABDF-8B30302180D4}"/>
              </a:ext>
            </a:extLst>
          </p:cNvPr>
          <p:cNvGrpSpPr/>
          <p:nvPr/>
        </p:nvGrpSpPr>
        <p:grpSpPr>
          <a:xfrm>
            <a:off x="4250723" y="2542039"/>
            <a:ext cx="7850774" cy="3728991"/>
            <a:chOff x="4260581" y="2654858"/>
            <a:chExt cx="7850774" cy="3728991"/>
          </a:xfrm>
        </p:grpSpPr>
        <p:grpSp>
          <p:nvGrpSpPr>
            <p:cNvPr id="56" name="グループ化 55">
              <a:extLst>
                <a:ext uri="{FF2B5EF4-FFF2-40B4-BE49-F238E27FC236}">
                  <a16:creationId xmlns:a16="http://schemas.microsoft.com/office/drawing/2014/main" id="{94F75B20-BF31-5A44-AB72-B063243EE529}"/>
                </a:ext>
              </a:extLst>
            </p:cNvPr>
            <p:cNvGrpSpPr/>
            <p:nvPr/>
          </p:nvGrpSpPr>
          <p:grpSpPr>
            <a:xfrm>
              <a:off x="4260581" y="2654858"/>
              <a:ext cx="7850774" cy="3719056"/>
              <a:chOff x="1396813" y="2726382"/>
              <a:chExt cx="8448516" cy="4002219"/>
            </a:xfrm>
          </p:grpSpPr>
          <p:pic>
            <p:nvPicPr>
              <p:cNvPr id="4" name="図 3">
                <a:extLst>
                  <a:ext uri="{FF2B5EF4-FFF2-40B4-BE49-F238E27FC236}">
                    <a16:creationId xmlns:a16="http://schemas.microsoft.com/office/drawing/2014/main" id="{CADC6C72-2812-0D40-A130-06C7C623F270}"/>
                  </a:ext>
                </a:extLst>
              </p:cNvPr>
              <p:cNvPicPr>
                <a:picLocks noChangeAspect="1"/>
              </p:cNvPicPr>
              <p:nvPr/>
            </p:nvPicPr>
            <p:blipFill rotWithShape="1">
              <a:blip r:embed="rId9">
                <a:extLst>
                  <a:ext uri="{28A0092B-C50C-407E-A947-70E740481C1C}">
                    <a14:useLocalDpi xmlns:a14="http://schemas.microsoft.com/office/drawing/2010/main" val="0"/>
                  </a:ext>
                </a:extLst>
              </a:blip>
              <a:srcRect l="14760" t="15812" r="11450" b="15812"/>
              <a:stretch/>
            </p:blipFill>
            <p:spPr>
              <a:xfrm>
                <a:off x="7875928" y="3264232"/>
                <a:ext cx="1969401" cy="1824852"/>
              </a:xfrm>
              <a:prstGeom prst="rect">
                <a:avLst/>
              </a:prstGeom>
            </p:spPr>
          </p:pic>
          <p:grpSp>
            <p:nvGrpSpPr>
              <p:cNvPr id="40" name="グループ化 39">
                <a:extLst>
                  <a:ext uri="{FF2B5EF4-FFF2-40B4-BE49-F238E27FC236}">
                    <a16:creationId xmlns:a16="http://schemas.microsoft.com/office/drawing/2014/main" id="{C0D86BC5-A0E7-9849-842D-345A63A60A6F}"/>
                  </a:ext>
                </a:extLst>
              </p:cNvPr>
              <p:cNvGrpSpPr/>
              <p:nvPr/>
            </p:nvGrpSpPr>
            <p:grpSpPr>
              <a:xfrm>
                <a:off x="2198946" y="2972295"/>
                <a:ext cx="5057727" cy="924214"/>
                <a:chOff x="2198946" y="2972295"/>
                <a:chExt cx="5057727" cy="924214"/>
              </a:xfrm>
            </p:grpSpPr>
            <p:pic>
              <p:nvPicPr>
                <p:cNvPr id="26" name="図 25">
                  <a:extLst>
                    <a:ext uri="{FF2B5EF4-FFF2-40B4-BE49-F238E27FC236}">
                      <a16:creationId xmlns:a16="http://schemas.microsoft.com/office/drawing/2014/main" id="{0DEE2C89-FA8B-9041-A7E0-A99AA9358600}"/>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12558" y="2972295"/>
                  <a:ext cx="870098" cy="900117"/>
                </a:xfrm>
                <a:prstGeom prst="rect">
                  <a:avLst/>
                </a:prstGeom>
              </p:spPr>
            </p:pic>
            <p:pic>
              <p:nvPicPr>
                <p:cNvPr id="27" name="図 26">
                  <a:extLst>
                    <a:ext uri="{FF2B5EF4-FFF2-40B4-BE49-F238E27FC236}">
                      <a16:creationId xmlns:a16="http://schemas.microsoft.com/office/drawing/2014/main" id="{059A119A-8F42-3746-9F10-9684781C53BB}"/>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63309" y="2983358"/>
                  <a:ext cx="891529" cy="861526"/>
                </a:xfrm>
                <a:prstGeom prst="rect">
                  <a:avLst/>
                </a:prstGeom>
              </p:spPr>
            </p:pic>
            <p:pic>
              <p:nvPicPr>
                <p:cNvPr id="28" name="図 27">
                  <a:extLst>
                    <a:ext uri="{FF2B5EF4-FFF2-40B4-BE49-F238E27FC236}">
                      <a16:creationId xmlns:a16="http://schemas.microsoft.com/office/drawing/2014/main" id="{4362D1A6-64D8-F94E-A4E1-2C9468ECF3F0}"/>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7893" y="2999822"/>
                  <a:ext cx="919868" cy="861527"/>
                </a:xfrm>
                <a:prstGeom prst="rect">
                  <a:avLst/>
                </a:prstGeom>
              </p:spPr>
            </p:pic>
            <p:pic>
              <p:nvPicPr>
                <p:cNvPr id="29" name="図 28">
                  <a:extLst>
                    <a:ext uri="{FF2B5EF4-FFF2-40B4-BE49-F238E27FC236}">
                      <a16:creationId xmlns:a16="http://schemas.microsoft.com/office/drawing/2014/main" id="{7DCD5FDC-410A-9F48-9488-3F2F6FEBAE76}"/>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8946" y="2999822"/>
                  <a:ext cx="904388" cy="861527"/>
                </a:xfrm>
                <a:prstGeom prst="rect">
                  <a:avLst/>
                </a:prstGeom>
              </p:spPr>
            </p:pic>
            <p:pic>
              <p:nvPicPr>
                <p:cNvPr id="24" name="図 23">
                  <a:extLst>
                    <a:ext uri="{FF2B5EF4-FFF2-40B4-BE49-F238E27FC236}">
                      <a16:creationId xmlns:a16="http://schemas.microsoft.com/office/drawing/2014/main" id="{3BF92AA2-8444-AA48-9F00-47E55B0B91C5}"/>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31422" y="3028638"/>
                  <a:ext cx="925251" cy="867871"/>
                </a:xfrm>
                <a:prstGeom prst="rect">
                  <a:avLst/>
                </a:prstGeom>
              </p:spPr>
            </p:pic>
            <p:sp>
              <p:nvSpPr>
                <p:cNvPr id="25" name="右矢印 24">
                  <a:extLst>
                    <a:ext uri="{FF2B5EF4-FFF2-40B4-BE49-F238E27FC236}">
                      <a16:creationId xmlns:a16="http://schemas.microsoft.com/office/drawing/2014/main" id="{E7916D26-1318-2D40-A3B7-50A0514AB893}"/>
                    </a:ext>
                  </a:extLst>
                </p:cNvPr>
                <p:cNvSpPr/>
                <p:nvPr/>
              </p:nvSpPr>
              <p:spPr>
                <a:xfrm>
                  <a:off x="6131704" y="3370492"/>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テキスト ボックス 29">
                  <a:extLst>
                    <a:ext uri="{FF2B5EF4-FFF2-40B4-BE49-F238E27FC236}">
                      <a16:creationId xmlns:a16="http://schemas.microsoft.com/office/drawing/2014/main" id="{D96FEA0A-5E8F-B84C-84E8-839259302C86}"/>
                    </a:ext>
                  </a:extLst>
                </p:cNvPr>
                <p:cNvSpPr txBox="1"/>
                <p:nvPr/>
              </p:nvSpPr>
              <p:spPr>
                <a:xfrm>
                  <a:off x="4736036" y="314494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1" name="グループ化 40">
                <a:extLst>
                  <a:ext uri="{FF2B5EF4-FFF2-40B4-BE49-F238E27FC236}">
                    <a16:creationId xmlns:a16="http://schemas.microsoft.com/office/drawing/2014/main" id="{38B0B109-4BAB-0A41-81DF-2115137FFC8F}"/>
                  </a:ext>
                </a:extLst>
              </p:cNvPr>
              <p:cNvGrpSpPr/>
              <p:nvPr/>
            </p:nvGrpSpPr>
            <p:grpSpPr>
              <a:xfrm>
                <a:off x="2190567" y="3858800"/>
                <a:ext cx="5057727" cy="924214"/>
                <a:chOff x="2190567" y="3858800"/>
                <a:chExt cx="5057727" cy="924214"/>
              </a:xfrm>
            </p:grpSpPr>
            <p:pic>
              <p:nvPicPr>
                <p:cNvPr id="19" name="図 18">
                  <a:extLst>
                    <a:ext uri="{FF2B5EF4-FFF2-40B4-BE49-F238E27FC236}">
                      <a16:creationId xmlns:a16="http://schemas.microsoft.com/office/drawing/2014/main" id="{2BFB383A-6329-9B44-8BFC-65A4AFAA9CFF}"/>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4179" y="3858800"/>
                  <a:ext cx="870098" cy="900117"/>
                </a:xfrm>
                <a:prstGeom prst="rect">
                  <a:avLst/>
                </a:prstGeom>
              </p:spPr>
            </p:pic>
            <p:pic>
              <p:nvPicPr>
                <p:cNvPr id="20" name="図 19">
                  <a:extLst>
                    <a:ext uri="{FF2B5EF4-FFF2-40B4-BE49-F238E27FC236}">
                      <a16:creationId xmlns:a16="http://schemas.microsoft.com/office/drawing/2014/main" id="{AF3FBA1B-3EDA-D348-A889-1CB7180F8FDA}"/>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4930" y="3869863"/>
                  <a:ext cx="891529" cy="861526"/>
                </a:xfrm>
                <a:prstGeom prst="rect">
                  <a:avLst/>
                </a:prstGeom>
              </p:spPr>
            </p:pic>
            <p:pic>
              <p:nvPicPr>
                <p:cNvPr id="21" name="図 20">
                  <a:extLst>
                    <a:ext uri="{FF2B5EF4-FFF2-40B4-BE49-F238E27FC236}">
                      <a16:creationId xmlns:a16="http://schemas.microsoft.com/office/drawing/2014/main" id="{DEA66338-7719-124E-935A-C11578809973}"/>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79514" y="3886327"/>
                  <a:ext cx="919868" cy="861527"/>
                </a:xfrm>
                <a:prstGeom prst="rect">
                  <a:avLst/>
                </a:prstGeom>
              </p:spPr>
            </p:pic>
            <p:pic>
              <p:nvPicPr>
                <p:cNvPr id="22" name="図 21">
                  <a:extLst>
                    <a:ext uri="{FF2B5EF4-FFF2-40B4-BE49-F238E27FC236}">
                      <a16:creationId xmlns:a16="http://schemas.microsoft.com/office/drawing/2014/main" id="{09BA0E53-E850-954C-AD63-3AB6213D266E}"/>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0567" y="3886327"/>
                  <a:ext cx="904388" cy="861527"/>
                </a:xfrm>
                <a:prstGeom prst="rect">
                  <a:avLst/>
                </a:prstGeom>
              </p:spPr>
            </p:pic>
            <p:pic>
              <p:nvPicPr>
                <p:cNvPr id="17" name="図 16">
                  <a:extLst>
                    <a:ext uri="{FF2B5EF4-FFF2-40B4-BE49-F238E27FC236}">
                      <a16:creationId xmlns:a16="http://schemas.microsoft.com/office/drawing/2014/main" id="{9223A04E-4DB2-7740-8793-E5620EFBD29C}"/>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3043" y="3915143"/>
                  <a:ext cx="925251" cy="867871"/>
                </a:xfrm>
                <a:prstGeom prst="rect">
                  <a:avLst/>
                </a:prstGeom>
              </p:spPr>
            </p:pic>
            <p:sp>
              <p:nvSpPr>
                <p:cNvPr id="18" name="右矢印 17">
                  <a:extLst>
                    <a:ext uri="{FF2B5EF4-FFF2-40B4-BE49-F238E27FC236}">
                      <a16:creationId xmlns:a16="http://schemas.microsoft.com/office/drawing/2014/main" id="{C9DB44A3-FBEF-7343-AD13-AB494C810F8C}"/>
                    </a:ext>
                  </a:extLst>
                </p:cNvPr>
                <p:cNvSpPr/>
                <p:nvPr/>
              </p:nvSpPr>
              <p:spPr>
                <a:xfrm>
                  <a:off x="6123325" y="4256997"/>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テキスト ボックス 30">
                  <a:extLst>
                    <a:ext uri="{FF2B5EF4-FFF2-40B4-BE49-F238E27FC236}">
                      <a16:creationId xmlns:a16="http://schemas.microsoft.com/office/drawing/2014/main" id="{7A1587DF-1CB9-3B4C-813E-57BD97444003}"/>
                    </a:ext>
                  </a:extLst>
                </p:cNvPr>
                <p:cNvSpPr txBox="1"/>
                <p:nvPr/>
              </p:nvSpPr>
              <p:spPr>
                <a:xfrm>
                  <a:off x="4736036" y="406781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2" name="グループ化 41">
                <a:extLst>
                  <a:ext uri="{FF2B5EF4-FFF2-40B4-BE49-F238E27FC236}">
                    <a16:creationId xmlns:a16="http://schemas.microsoft.com/office/drawing/2014/main" id="{1D002FE0-BBBB-5E4C-99EF-1DA67F4625EA}"/>
                  </a:ext>
                </a:extLst>
              </p:cNvPr>
              <p:cNvGrpSpPr/>
              <p:nvPr/>
            </p:nvGrpSpPr>
            <p:grpSpPr>
              <a:xfrm>
                <a:off x="2192239" y="5190862"/>
                <a:ext cx="5057727" cy="924214"/>
                <a:chOff x="2192239" y="5190862"/>
                <a:chExt cx="5057727" cy="924214"/>
              </a:xfrm>
            </p:grpSpPr>
            <p:pic>
              <p:nvPicPr>
                <p:cNvPr id="12" name="図 11">
                  <a:extLst>
                    <a:ext uri="{FF2B5EF4-FFF2-40B4-BE49-F238E27FC236}">
                      <a16:creationId xmlns:a16="http://schemas.microsoft.com/office/drawing/2014/main" id="{672440E1-C5BC-8B48-BE11-99E327BB9AE6}"/>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5851" y="5190862"/>
                  <a:ext cx="870098" cy="900117"/>
                </a:xfrm>
                <a:prstGeom prst="rect">
                  <a:avLst/>
                </a:prstGeom>
              </p:spPr>
            </p:pic>
            <p:pic>
              <p:nvPicPr>
                <p:cNvPr id="13" name="図 12">
                  <a:extLst>
                    <a:ext uri="{FF2B5EF4-FFF2-40B4-BE49-F238E27FC236}">
                      <a16:creationId xmlns:a16="http://schemas.microsoft.com/office/drawing/2014/main" id="{EEAE4DF0-9C86-1848-9EF5-0ED162B5A525}"/>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6602" y="5201925"/>
                  <a:ext cx="891529" cy="861526"/>
                </a:xfrm>
                <a:prstGeom prst="rect">
                  <a:avLst/>
                </a:prstGeom>
              </p:spPr>
            </p:pic>
            <p:pic>
              <p:nvPicPr>
                <p:cNvPr id="14" name="図 13">
                  <a:extLst>
                    <a:ext uri="{FF2B5EF4-FFF2-40B4-BE49-F238E27FC236}">
                      <a16:creationId xmlns:a16="http://schemas.microsoft.com/office/drawing/2014/main" id="{5F4DD2C4-7FE1-0743-83D6-849E2ECF95C8}"/>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1186" y="5218389"/>
                  <a:ext cx="919868" cy="861527"/>
                </a:xfrm>
                <a:prstGeom prst="rect">
                  <a:avLst/>
                </a:prstGeom>
              </p:spPr>
            </p:pic>
            <p:pic>
              <p:nvPicPr>
                <p:cNvPr id="15" name="図 14">
                  <a:extLst>
                    <a:ext uri="{FF2B5EF4-FFF2-40B4-BE49-F238E27FC236}">
                      <a16:creationId xmlns:a16="http://schemas.microsoft.com/office/drawing/2014/main" id="{F823010A-894F-B749-A93E-387CA7761CEC}"/>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2239" y="5218389"/>
                  <a:ext cx="904388" cy="861527"/>
                </a:xfrm>
                <a:prstGeom prst="rect">
                  <a:avLst/>
                </a:prstGeom>
              </p:spPr>
            </p:pic>
            <p:pic>
              <p:nvPicPr>
                <p:cNvPr id="10" name="図 9">
                  <a:extLst>
                    <a:ext uri="{FF2B5EF4-FFF2-40B4-BE49-F238E27FC236}">
                      <a16:creationId xmlns:a16="http://schemas.microsoft.com/office/drawing/2014/main" id="{511DB43F-6F95-3046-9FA0-98101BBF9CEB}"/>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4715" y="5247205"/>
                  <a:ext cx="925251" cy="867871"/>
                </a:xfrm>
                <a:prstGeom prst="rect">
                  <a:avLst/>
                </a:prstGeom>
              </p:spPr>
            </p:pic>
            <p:sp>
              <p:nvSpPr>
                <p:cNvPr id="11" name="右矢印 10">
                  <a:extLst>
                    <a:ext uri="{FF2B5EF4-FFF2-40B4-BE49-F238E27FC236}">
                      <a16:creationId xmlns:a16="http://schemas.microsoft.com/office/drawing/2014/main" id="{42AF2C06-972F-7F43-8670-55260FBC25F8}"/>
                    </a:ext>
                  </a:extLst>
                </p:cNvPr>
                <p:cNvSpPr/>
                <p:nvPr/>
              </p:nvSpPr>
              <p:spPr>
                <a:xfrm>
                  <a:off x="6124997" y="5589059"/>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B0990AD7-AF3A-514E-9522-2A35AA77E645}"/>
                    </a:ext>
                  </a:extLst>
                </p:cNvPr>
                <p:cNvSpPr txBox="1"/>
                <p:nvPr/>
              </p:nvSpPr>
              <p:spPr>
                <a:xfrm>
                  <a:off x="4736036" y="542248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3" name="グループ化 42">
                <a:extLst>
                  <a:ext uri="{FF2B5EF4-FFF2-40B4-BE49-F238E27FC236}">
                    <a16:creationId xmlns:a16="http://schemas.microsoft.com/office/drawing/2014/main" id="{5A76199C-9FFD-BF4E-84B9-264675624BBD}"/>
                  </a:ext>
                </a:extLst>
              </p:cNvPr>
              <p:cNvGrpSpPr/>
              <p:nvPr/>
            </p:nvGrpSpPr>
            <p:grpSpPr>
              <a:xfrm>
                <a:off x="2534111" y="4712643"/>
                <a:ext cx="4577375" cy="478220"/>
                <a:chOff x="2534111" y="4712643"/>
                <a:chExt cx="4577375" cy="478220"/>
              </a:xfrm>
            </p:grpSpPr>
            <p:sp>
              <p:nvSpPr>
                <p:cNvPr id="33" name="テキスト ボックス 32">
                  <a:extLst>
                    <a:ext uri="{FF2B5EF4-FFF2-40B4-BE49-F238E27FC236}">
                      <a16:creationId xmlns:a16="http://schemas.microsoft.com/office/drawing/2014/main" id="{C12C4063-0AAD-844E-A656-F814B699A4B7}"/>
                    </a:ext>
                  </a:extLst>
                </p:cNvPr>
                <p:cNvSpPr txBox="1"/>
                <p:nvPr/>
              </p:nvSpPr>
              <p:spPr>
                <a:xfrm rot="5400000">
                  <a:off x="2562805"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4" name="テキスト ボックス 33">
                  <a:extLst>
                    <a:ext uri="{FF2B5EF4-FFF2-40B4-BE49-F238E27FC236}">
                      <a16:creationId xmlns:a16="http://schemas.microsoft.com/office/drawing/2014/main" id="{D3E77367-0BCA-5448-9F60-F17494CF760D}"/>
                    </a:ext>
                  </a:extLst>
                </p:cNvPr>
                <p:cNvSpPr txBox="1"/>
                <p:nvPr/>
              </p:nvSpPr>
              <p:spPr>
                <a:xfrm rot="5400000">
                  <a:off x="3363016"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5" name="テキスト ボックス 34">
                  <a:extLst>
                    <a:ext uri="{FF2B5EF4-FFF2-40B4-BE49-F238E27FC236}">
                      <a16:creationId xmlns:a16="http://schemas.microsoft.com/office/drawing/2014/main" id="{5339EA10-9C0C-1F46-A94F-B3C04C43BC9E}"/>
                    </a:ext>
                  </a:extLst>
                </p:cNvPr>
                <p:cNvSpPr txBox="1"/>
                <p:nvPr/>
              </p:nvSpPr>
              <p:spPr>
                <a:xfrm rot="5400000">
                  <a:off x="4163227"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6" name="テキスト ボックス 35">
                  <a:extLst>
                    <a:ext uri="{FF2B5EF4-FFF2-40B4-BE49-F238E27FC236}">
                      <a16:creationId xmlns:a16="http://schemas.microsoft.com/office/drawing/2014/main" id="{0235637D-3EED-F044-8ECB-14E7F774E1B5}"/>
                    </a:ext>
                  </a:extLst>
                </p:cNvPr>
                <p:cNvSpPr txBox="1"/>
                <p:nvPr/>
              </p:nvSpPr>
              <p:spPr>
                <a:xfrm rot="5400000">
                  <a:off x="5458871" y="4757891"/>
                  <a:ext cx="404279" cy="461665"/>
                </a:xfrm>
                <a:prstGeom prst="rect">
                  <a:avLst/>
                </a:prstGeom>
                <a:noFill/>
              </p:spPr>
              <p:txBody>
                <a:bodyPr wrap="none" rtlCol="0">
                  <a:spAutoFit/>
                </a:bodyPr>
                <a:lstStyle/>
                <a:p>
                  <a:r>
                    <a:rPr kumimoji="1" lang="en-US" altLang="ja-JP" sz="2400" dirty="0"/>
                    <a:t>…</a:t>
                  </a:r>
                  <a:endParaRPr lang="ja-JP" altLang="en-US" sz="2400"/>
                </a:p>
              </p:txBody>
            </p:sp>
            <p:sp>
              <p:nvSpPr>
                <p:cNvPr id="37" name="テキスト ボックス 36">
                  <a:extLst>
                    <a:ext uri="{FF2B5EF4-FFF2-40B4-BE49-F238E27FC236}">
                      <a16:creationId xmlns:a16="http://schemas.microsoft.com/office/drawing/2014/main" id="{33892271-743E-E040-9D2D-7BC235B76AF5}"/>
                    </a:ext>
                  </a:extLst>
                </p:cNvPr>
                <p:cNvSpPr txBox="1"/>
                <p:nvPr/>
              </p:nvSpPr>
              <p:spPr>
                <a:xfrm rot="5400000">
                  <a:off x="6678515" y="4757890"/>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8" name="テキスト ボックス 37">
                  <a:extLst>
                    <a:ext uri="{FF2B5EF4-FFF2-40B4-BE49-F238E27FC236}">
                      <a16:creationId xmlns:a16="http://schemas.microsoft.com/office/drawing/2014/main" id="{B3350F4F-D07C-B64A-9746-6FBB6145E28A}"/>
                    </a:ext>
                  </a:extLst>
                </p:cNvPr>
                <p:cNvSpPr txBox="1"/>
                <p:nvPr/>
              </p:nvSpPr>
              <p:spPr>
                <a:xfrm rot="2811200">
                  <a:off x="4794483" y="4683949"/>
                  <a:ext cx="404278" cy="461665"/>
                </a:xfrm>
                <a:prstGeom prst="rect">
                  <a:avLst/>
                </a:prstGeom>
                <a:noFill/>
              </p:spPr>
              <p:txBody>
                <a:bodyPr wrap="none" rtlCol="0">
                  <a:spAutoFit/>
                </a:bodyPr>
                <a:lstStyle/>
                <a:p>
                  <a:r>
                    <a:rPr kumimoji="1" lang="en-US" altLang="ja-JP" sz="2400" dirty="0"/>
                    <a:t>…</a:t>
                  </a:r>
                  <a:endParaRPr lang="ja-JP" altLang="en-US" sz="2400"/>
                </a:p>
              </p:txBody>
            </p:sp>
          </p:grpSp>
          <p:sp>
            <p:nvSpPr>
              <p:cNvPr id="39" name="テキスト ボックス 38">
                <a:extLst>
                  <a:ext uri="{FF2B5EF4-FFF2-40B4-BE49-F238E27FC236}">
                    <a16:creationId xmlns:a16="http://schemas.microsoft.com/office/drawing/2014/main" id="{55C6F125-8CD7-3245-BB84-3A350A718EB3}"/>
                  </a:ext>
                </a:extLst>
              </p:cNvPr>
              <p:cNvSpPr txBox="1"/>
              <p:nvPr/>
            </p:nvSpPr>
            <p:spPr>
              <a:xfrm>
                <a:off x="2258445" y="2726385"/>
                <a:ext cx="819676" cy="298089"/>
              </a:xfrm>
              <a:prstGeom prst="rect">
                <a:avLst/>
              </a:prstGeom>
              <a:noFill/>
            </p:spPr>
            <p:txBody>
              <a:bodyPr wrap="none" rtlCol="0">
                <a:spAutoFit/>
              </a:bodyPr>
              <a:lstStyle/>
              <a:p>
                <a:r>
                  <a:rPr kumimoji="1" lang="en-US" altLang="ja-JP" sz="1200" dirty="0"/>
                  <a:t>Sub Vol 1</a:t>
                </a:r>
                <a:endParaRPr kumimoji="1" lang="ja-JP" altLang="en-US" sz="1200"/>
              </a:p>
            </p:txBody>
          </p:sp>
          <p:sp>
            <p:nvSpPr>
              <p:cNvPr id="44" name="テキスト ボックス 43">
                <a:extLst>
                  <a:ext uri="{FF2B5EF4-FFF2-40B4-BE49-F238E27FC236}">
                    <a16:creationId xmlns:a16="http://schemas.microsoft.com/office/drawing/2014/main" id="{1921477D-CF2E-4A4F-84D5-9B94E274AE02}"/>
                  </a:ext>
                </a:extLst>
              </p:cNvPr>
              <p:cNvSpPr txBox="1"/>
              <p:nvPr/>
            </p:nvSpPr>
            <p:spPr>
              <a:xfrm>
                <a:off x="3072890" y="2726384"/>
                <a:ext cx="819676" cy="298089"/>
              </a:xfrm>
              <a:prstGeom prst="rect">
                <a:avLst/>
              </a:prstGeom>
              <a:noFill/>
            </p:spPr>
            <p:txBody>
              <a:bodyPr wrap="none" rtlCol="0">
                <a:spAutoFit/>
              </a:bodyPr>
              <a:lstStyle/>
              <a:p>
                <a:r>
                  <a:rPr kumimoji="1" lang="en-US" altLang="ja-JP" sz="1200" dirty="0"/>
                  <a:t>Sub Vol 2</a:t>
                </a:r>
                <a:endParaRPr kumimoji="1" lang="ja-JP" altLang="en-US" sz="1200"/>
              </a:p>
            </p:txBody>
          </p:sp>
          <p:sp>
            <p:nvSpPr>
              <p:cNvPr id="45" name="テキスト ボックス 44">
                <a:extLst>
                  <a:ext uri="{FF2B5EF4-FFF2-40B4-BE49-F238E27FC236}">
                    <a16:creationId xmlns:a16="http://schemas.microsoft.com/office/drawing/2014/main" id="{9E73463E-B86F-C640-A4AE-3C3BBAE271AE}"/>
                  </a:ext>
                </a:extLst>
              </p:cNvPr>
              <p:cNvSpPr txBox="1"/>
              <p:nvPr/>
            </p:nvSpPr>
            <p:spPr>
              <a:xfrm>
                <a:off x="3887334" y="2726383"/>
                <a:ext cx="819676" cy="298089"/>
              </a:xfrm>
              <a:prstGeom prst="rect">
                <a:avLst/>
              </a:prstGeom>
              <a:noFill/>
            </p:spPr>
            <p:txBody>
              <a:bodyPr wrap="none" rtlCol="0">
                <a:spAutoFit/>
              </a:bodyPr>
              <a:lstStyle/>
              <a:p>
                <a:r>
                  <a:rPr kumimoji="1" lang="en-US" altLang="ja-JP" sz="1200" dirty="0"/>
                  <a:t>Sub Vol 3</a:t>
                </a:r>
                <a:endParaRPr kumimoji="1" lang="ja-JP" altLang="en-US" sz="1200"/>
              </a:p>
            </p:txBody>
          </p:sp>
          <p:sp>
            <p:nvSpPr>
              <p:cNvPr id="46" name="テキスト ボックス 45">
                <a:extLst>
                  <a:ext uri="{FF2B5EF4-FFF2-40B4-BE49-F238E27FC236}">
                    <a16:creationId xmlns:a16="http://schemas.microsoft.com/office/drawing/2014/main" id="{02005E85-DB41-8044-ACB9-E9E4B98A420C}"/>
                  </a:ext>
                </a:extLst>
              </p:cNvPr>
              <p:cNvSpPr txBox="1"/>
              <p:nvPr/>
            </p:nvSpPr>
            <p:spPr>
              <a:xfrm>
                <a:off x="5129051" y="2726382"/>
                <a:ext cx="867977" cy="298089"/>
              </a:xfrm>
              <a:prstGeom prst="rect">
                <a:avLst/>
              </a:prstGeom>
              <a:noFill/>
            </p:spPr>
            <p:txBody>
              <a:bodyPr wrap="none" rtlCol="0">
                <a:spAutoFit/>
              </a:bodyPr>
              <a:lstStyle/>
              <a:p>
                <a:r>
                  <a:rPr kumimoji="1" lang="en-US" altLang="ja-JP" sz="1200" dirty="0"/>
                  <a:t>Sub Vol m</a:t>
                </a:r>
                <a:endParaRPr kumimoji="1" lang="ja-JP" altLang="en-US" sz="1200"/>
              </a:p>
            </p:txBody>
          </p:sp>
          <p:sp>
            <p:nvSpPr>
              <p:cNvPr id="47" name="テキスト ボックス 46">
                <a:extLst>
                  <a:ext uri="{FF2B5EF4-FFF2-40B4-BE49-F238E27FC236}">
                    <a16:creationId xmlns:a16="http://schemas.microsoft.com/office/drawing/2014/main" id="{4062F7CD-2494-704F-8CAD-75E439E5358F}"/>
                  </a:ext>
                </a:extLst>
              </p:cNvPr>
              <p:cNvSpPr txBox="1"/>
              <p:nvPr/>
            </p:nvSpPr>
            <p:spPr>
              <a:xfrm>
                <a:off x="1399073" y="3183288"/>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1</a:t>
                </a:r>
                <a:endParaRPr kumimoji="1" lang="ja-JP" altLang="en-US" sz="1200"/>
              </a:p>
            </p:txBody>
          </p:sp>
          <p:sp>
            <p:nvSpPr>
              <p:cNvPr id="48" name="テキスト ボックス 47">
                <a:extLst>
                  <a:ext uri="{FF2B5EF4-FFF2-40B4-BE49-F238E27FC236}">
                    <a16:creationId xmlns:a16="http://schemas.microsoft.com/office/drawing/2014/main" id="{C09CD375-D41D-064F-810D-85201F67B867}"/>
                  </a:ext>
                </a:extLst>
              </p:cNvPr>
              <p:cNvSpPr txBox="1"/>
              <p:nvPr/>
            </p:nvSpPr>
            <p:spPr>
              <a:xfrm>
                <a:off x="1399073" y="408625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2</a:t>
                </a:r>
                <a:endParaRPr kumimoji="1" lang="ja-JP" altLang="en-US" sz="1200"/>
              </a:p>
            </p:txBody>
          </p:sp>
          <p:sp>
            <p:nvSpPr>
              <p:cNvPr id="49" name="テキスト ボックス 48">
                <a:extLst>
                  <a:ext uri="{FF2B5EF4-FFF2-40B4-BE49-F238E27FC236}">
                    <a16:creationId xmlns:a16="http://schemas.microsoft.com/office/drawing/2014/main" id="{29DB3F57-0B31-3649-AAC6-13E0A9AB76EC}"/>
                  </a:ext>
                </a:extLst>
              </p:cNvPr>
              <p:cNvSpPr txBox="1"/>
              <p:nvPr/>
            </p:nvSpPr>
            <p:spPr>
              <a:xfrm>
                <a:off x="1396813" y="541008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n</a:t>
                </a:r>
                <a:endParaRPr kumimoji="1" lang="ja-JP" altLang="en-US" sz="1200"/>
              </a:p>
            </p:txBody>
          </p:sp>
          <p:sp>
            <p:nvSpPr>
              <p:cNvPr id="50" name="テキスト ボックス 49">
                <a:extLst>
                  <a:ext uri="{FF2B5EF4-FFF2-40B4-BE49-F238E27FC236}">
                    <a16:creationId xmlns:a16="http://schemas.microsoft.com/office/drawing/2014/main" id="{0F34B744-1B05-EC44-80C2-36C3ED7D1B74}"/>
                  </a:ext>
                </a:extLst>
              </p:cNvPr>
              <p:cNvSpPr txBox="1"/>
              <p:nvPr/>
            </p:nvSpPr>
            <p:spPr>
              <a:xfrm rot="5400000">
                <a:off x="1698744" y="4764229"/>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51" name="右矢印 50">
                <a:extLst>
                  <a:ext uri="{FF2B5EF4-FFF2-40B4-BE49-F238E27FC236}">
                    <a16:creationId xmlns:a16="http://schemas.microsoft.com/office/drawing/2014/main" id="{1074EC02-EE00-F94B-9E35-0570105EEA29}"/>
                  </a:ext>
                </a:extLst>
              </p:cNvPr>
              <p:cNvSpPr/>
              <p:nvPr/>
            </p:nvSpPr>
            <p:spPr>
              <a:xfrm>
                <a:off x="7780445" y="4130851"/>
                <a:ext cx="157868" cy="21822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テキスト ボックス 51">
                <a:extLst>
                  <a:ext uri="{FF2B5EF4-FFF2-40B4-BE49-F238E27FC236}">
                    <a16:creationId xmlns:a16="http://schemas.microsoft.com/office/drawing/2014/main" id="{C1F7914C-DFBC-8746-A50F-11CBB202E7AA}"/>
                  </a:ext>
                </a:extLst>
              </p:cNvPr>
              <p:cNvSpPr txBox="1"/>
              <p:nvPr/>
            </p:nvSpPr>
            <p:spPr>
              <a:xfrm>
                <a:off x="5969821" y="6165544"/>
                <a:ext cx="1749203" cy="563057"/>
              </a:xfrm>
              <a:prstGeom prst="rect">
                <a:avLst/>
              </a:prstGeom>
              <a:noFill/>
            </p:spPr>
            <p:txBody>
              <a:bodyPr wrap="none" rtlCol="0">
                <a:spAutoFit/>
              </a:bodyPr>
              <a:lstStyle/>
              <a:p>
                <a:r>
                  <a:rPr kumimoji="1" lang="en-US" altLang="ja-JP" sz="1400" b="1" dirty="0">
                    <a:solidFill>
                      <a:schemeClr val="accent1"/>
                    </a:solidFill>
                  </a:rPr>
                  <a:t>Image Composition</a:t>
                </a:r>
                <a:br>
                  <a:rPr kumimoji="1" lang="en-US" altLang="ja-JP" sz="1400" b="1" dirty="0">
                    <a:solidFill>
                      <a:schemeClr val="accent1"/>
                    </a:solidFill>
                  </a:rPr>
                </a:br>
                <a:r>
                  <a:rPr kumimoji="1" lang="en-US" altLang="ja-JP" sz="1400" dirty="0">
                    <a:solidFill>
                      <a:schemeClr val="accent1"/>
                    </a:solidFill>
                  </a:rPr>
                  <a:t>w/o ordering</a:t>
                </a:r>
              </a:p>
            </p:txBody>
          </p:sp>
          <p:sp>
            <p:nvSpPr>
              <p:cNvPr id="53" name="右中かっこ 52">
                <a:extLst>
                  <a:ext uri="{FF2B5EF4-FFF2-40B4-BE49-F238E27FC236}">
                    <a16:creationId xmlns:a16="http://schemas.microsoft.com/office/drawing/2014/main" id="{ACB8E3AA-557B-0A4B-9435-7660B70198F4}"/>
                  </a:ext>
                </a:extLst>
              </p:cNvPr>
              <p:cNvSpPr/>
              <p:nvPr/>
            </p:nvSpPr>
            <p:spPr>
              <a:xfrm>
                <a:off x="7391095" y="3028638"/>
                <a:ext cx="277939" cy="3034813"/>
              </a:xfrm>
              <a:prstGeom prst="rightBrace">
                <a:avLst>
                  <a:gd name="adj1" fmla="val 65909"/>
                  <a:gd name="adj2" fmla="val 39399"/>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テキスト ボックス 53">
                <a:extLst>
                  <a:ext uri="{FF2B5EF4-FFF2-40B4-BE49-F238E27FC236}">
                    <a16:creationId xmlns:a16="http://schemas.microsoft.com/office/drawing/2014/main" id="{E365FBE1-BAF0-9C4B-95FF-1901CA2BAAD1}"/>
                  </a:ext>
                </a:extLst>
              </p:cNvPr>
              <p:cNvSpPr txBox="1"/>
              <p:nvPr/>
            </p:nvSpPr>
            <p:spPr>
              <a:xfrm>
                <a:off x="7633503" y="4971192"/>
                <a:ext cx="1222649" cy="794905"/>
              </a:xfrm>
              <a:prstGeom prst="rect">
                <a:avLst/>
              </a:prstGeom>
              <a:noFill/>
            </p:spPr>
            <p:txBody>
              <a:bodyPr wrap="none" rtlCol="0">
                <a:spAutoFit/>
              </a:bodyPr>
              <a:lstStyle/>
              <a:p>
                <a:r>
                  <a:rPr kumimoji="1" lang="en-US" altLang="ja-JP" sz="1400" b="1" dirty="0">
                    <a:solidFill>
                      <a:schemeClr val="accent4"/>
                    </a:solidFill>
                  </a:rPr>
                  <a:t>Ensemble</a:t>
                </a:r>
                <a:br>
                  <a:rPr kumimoji="1" lang="en-US" altLang="ja-JP" sz="1400" b="1" dirty="0">
                    <a:solidFill>
                      <a:schemeClr val="accent4"/>
                    </a:solidFill>
                  </a:rPr>
                </a:br>
                <a:r>
                  <a:rPr kumimoji="1" lang="en-US" altLang="ja-JP" sz="1400" b="1" dirty="0">
                    <a:solidFill>
                      <a:schemeClr val="accent4"/>
                    </a:solidFill>
                  </a:rPr>
                  <a:t>Averaging</a:t>
                </a:r>
              </a:p>
              <a:p>
                <a:r>
                  <a:rPr kumimoji="1" lang="en-US" altLang="ja-JP" sz="1400" dirty="0">
                    <a:solidFill>
                      <a:schemeClr val="accent4"/>
                    </a:solidFill>
                  </a:rPr>
                  <a:t>w/o ordering</a:t>
                </a:r>
                <a:endParaRPr kumimoji="1" lang="ja-JP" altLang="en-US" sz="1400">
                  <a:solidFill>
                    <a:schemeClr val="accent4"/>
                  </a:solidFill>
                </a:endParaRPr>
              </a:p>
            </p:txBody>
          </p:sp>
          <p:sp>
            <p:nvSpPr>
              <p:cNvPr id="55" name="テキスト ボックス 54">
                <a:extLst>
                  <a:ext uri="{FF2B5EF4-FFF2-40B4-BE49-F238E27FC236}">
                    <a16:creationId xmlns:a16="http://schemas.microsoft.com/office/drawing/2014/main" id="{DFF54DD4-8235-9B4C-B36E-94A8E0B09DF1}"/>
                  </a:ext>
                </a:extLst>
              </p:cNvPr>
              <p:cNvSpPr txBox="1"/>
              <p:nvPr/>
            </p:nvSpPr>
            <p:spPr>
              <a:xfrm>
                <a:off x="8234401" y="2946046"/>
                <a:ext cx="1277016" cy="369332"/>
              </a:xfrm>
              <a:prstGeom prst="rect">
                <a:avLst/>
              </a:prstGeom>
              <a:noFill/>
            </p:spPr>
            <p:txBody>
              <a:bodyPr wrap="none" rtlCol="0">
                <a:spAutoFit/>
              </a:bodyPr>
              <a:lstStyle/>
              <a:p>
                <a:pPr algn="ctr"/>
                <a:r>
                  <a:rPr kumimoji="1" lang="en-US" altLang="ja-JP" b="1" dirty="0"/>
                  <a:t>Final Image</a:t>
                </a:r>
                <a:endParaRPr kumimoji="1" lang="ja-JP" altLang="en-US" b="1"/>
              </a:p>
            </p:txBody>
          </p:sp>
        </p:grpSp>
        <p:sp>
          <p:nvSpPr>
            <p:cNvPr id="69" name="テキスト ボックス 68">
              <a:extLst>
                <a:ext uri="{FF2B5EF4-FFF2-40B4-BE49-F238E27FC236}">
                  <a16:creationId xmlns:a16="http://schemas.microsoft.com/office/drawing/2014/main" id="{75D62A1C-9D30-7D40-A996-002710B21B47}"/>
                </a:ext>
              </a:extLst>
            </p:cNvPr>
            <p:cNvSpPr txBox="1"/>
            <p:nvPr/>
          </p:nvSpPr>
          <p:spPr>
            <a:xfrm>
              <a:off x="5971376" y="5860629"/>
              <a:ext cx="1774140" cy="523220"/>
            </a:xfrm>
            <a:prstGeom prst="rect">
              <a:avLst/>
            </a:prstGeom>
            <a:noFill/>
          </p:spPr>
          <p:txBody>
            <a:bodyPr wrap="none" rtlCol="0">
              <a:spAutoFit/>
            </a:bodyPr>
            <a:lstStyle/>
            <a:p>
              <a:r>
                <a:rPr kumimoji="1" lang="en-US" altLang="ja-JP" sz="1400" b="1" dirty="0">
                  <a:solidFill>
                    <a:schemeClr val="accent5"/>
                  </a:solidFill>
                </a:rPr>
                <a:t>Stochastic Rendering</a:t>
              </a:r>
            </a:p>
            <a:p>
              <a:r>
                <a:rPr kumimoji="1" lang="en-US" altLang="ja-JP" sz="1400" dirty="0">
                  <a:solidFill>
                    <a:schemeClr val="accent5"/>
                  </a:solidFill>
                </a:rPr>
                <a:t>w/o ordering</a:t>
              </a:r>
              <a:endParaRPr kumimoji="1" lang="ja-JP" altLang="en-US" sz="1400">
                <a:solidFill>
                  <a:schemeClr val="accent5"/>
                </a:solidFill>
              </a:endParaRPr>
            </a:p>
          </p:txBody>
        </p:sp>
      </p:grpSp>
      <p:sp>
        <p:nvSpPr>
          <p:cNvPr id="71" name="テキスト ボックス 70">
            <a:extLst>
              <a:ext uri="{FF2B5EF4-FFF2-40B4-BE49-F238E27FC236}">
                <a16:creationId xmlns:a16="http://schemas.microsoft.com/office/drawing/2014/main" id="{E7E4C6BD-0BAF-8049-A1B4-BA236D74EBF0}"/>
              </a:ext>
            </a:extLst>
          </p:cNvPr>
          <p:cNvSpPr txBox="1"/>
          <p:nvPr/>
        </p:nvSpPr>
        <p:spPr>
          <a:xfrm>
            <a:off x="-3458" y="6621157"/>
            <a:ext cx="9336210" cy="246221"/>
          </a:xfrm>
          <a:prstGeom prst="rect">
            <a:avLst/>
          </a:prstGeom>
          <a:noFill/>
        </p:spPr>
        <p:txBody>
          <a:bodyPr wrap="none" rtlCol="0">
            <a:spAutoFit/>
          </a:bodyPr>
          <a:lstStyle/>
          <a:p>
            <a:r>
              <a:rPr lang="en" altLang="ja-JP" sz="1000" dirty="0"/>
              <a:t>Y. Yamaoka, K. Hayashi, N. Sakamoto, J. Nonaka, A Memory Efficient Image Composition-based Parallel Particle Based Volume Rendering, JASSE, Vol.6, Issue.1, pp.1-10, 2019.3</a:t>
            </a:r>
            <a:endParaRPr kumimoji="1" lang="ja-JP" altLang="en-US" sz="1000"/>
          </a:p>
        </p:txBody>
      </p:sp>
      <p:sp>
        <p:nvSpPr>
          <p:cNvPr id="72" name="テキスト ボックス 71">
            <a:extLst>
              <a:ext uri="{FF2B5EF4-FFF2-40B4-BE49-F238E27FC236}">
                <a16:creationId xmlns:a16="http://schemas.microsoft.com/office/drawing/2014/main" id="{46E469D7-DF00-1141-B1C1-3C1121B183E3}"/>
              </a:ext>
            </a:extLst>
          </p:cNvPr>
          <p:cNvSpPr txBox="1"/>
          <p:nvPr/>
        </p:nvSpPr>
        <p:spPr>
          <a:xfrm>
            <a:off x="2073218" y="3175196"/>
            <a:ext cx="2135242" cy="1015663"/>
          </a:xfrm>
          <a:prstGeom prst="rect">
            <a:avLst/>
          </a:prstGeom>
          <a:noFill/>
        </p:spPr>
        <p:txBody>
          <a:bodyPr wrap="square" rtlCol="0">
            <a:spAutoFit/>
          </a:bodyPr>
          <a:lstStyle/>
          <a:p>
            <a:r>
              <a:rPr kumimoji="1" lang="en-US" altLang="ja-JP" sz="1200" dirty="0"/>
              <a:t>CFD simulation: Magnus force acting on a rotation ball placed in a uniform flow</a:t>
            </a:r>
          </a:p>
          <a:p>
            <a:pPr marL="285750" indent="-285750">
              <a:buFontTx/>
              <a:buChar char="-"/>
            </a:pPr>
            <a:r>
              <a:rPr kumimoji="1" lang="en-US" altLang="ja-JP" sz="1200" dirty="0"/>
              <a:t>19M prism elements</a:t>
            </a:r>
          </a:p>
          <a:p>
            <a:pPr marL="285750" indent="-285750">
              <a:buFontTx/>
              <a:buChar char="-"/>
            </a:pPr>
            <a:r>
              <a:rPr kumimoji="1" lang="en-US" altLang="ja-JP" sz="1200" dirty="0"/>
              <a:t>256 sub-volumes</a:t>
            </a:r>
          </a:p>
        </p:txBody>
      </p:sp>
    </p:spTree>
    <p:extLst>
      <p:ext uri="{BB962C8B-B14F-4D97-AF65-F5344CB8AC3E}">
        <p14:creationId xmlns:p14="http://schemas.microsoft.com/office/powerpoint/2010/main" val="17403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7"/>
                                        </p:tgtEl>
                                      </p:cBhvr>
                                    </p:cmd>
                                  </p:childTnLst>
                                </p:cTn>
                              </p:par>
                            </p:childTnLst>
                          </p:cTn>
                        </p:par>
                      </p:childTnLst>
                    </p:cTn>
                  </p:par>
                </p:childTnLst>
              </p:cTn>
              <p:nextCondLst>
                <p:cond evt="onClick" delay="0">
                  <p:tgtEl>
                    <p:spTgt spid="67"/>
                  </p:tgtEl>
                </p:cond>
              </p:nextCondLst>
            </p:seq>
            <p:video>
              <p:cMediaNode vol="80000">
                <p:cTn id="12" repeatCount="indefinite" fill="remove" display="0">
                  <p:stCondLst>
                    <p:cond delay="indefinite"/>
                  </p:stCondLst>
                </p:cTn>
                <p:tgtEl>
                  <p:spTgt spid="6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549DD-3C32-A443-8541-9C2246C0120F}"/>
              </a:ext>
            </a:extLst>
          </p:cNvPr>
          <p:cNvSpPr>
            <a:spLocks noGrp="1"/>
          </p:cNvSpPr>
          <p:nvPr>
            <p:ph type="title"/>
          </p:nvPr>
        </p:nvSpPr>
        <p:spPr/>
        <p:txBody>
          <a:bodyPr/>
          <a:lstStyle/>
          <a:p>
            <a:r>
              <a:rPr lang="en-US" altLang="ja-JP" dirty="0"/>
              <a:t>Interactive Exploration for In-situ Vis.</a:t>
            </a:r>
            <a:endParaRPr lang="ja-JP" altLang="en-US" dirty="0"/>
          </a:p>
        </p:txBody>
      </p:sp>
      <p:sp>
        <p:nvSpPr>
          <p:cNvPr id="3" name="コンテンツ プレースホルダー 2">
            <a:extLst>
              <a:ext uri="{FF2B5EF4-FFF2-40B4-BE49-F238E27FC236}">
                <a16:creationId xmlns:a16="http://schemas.microsoft.com/office/drawing/2014/main" id="{FE2AFFCF-273D-A64E-8ACC-29F2C33187D0}"/>
              </a:ext>
            </a:extLst>
          </p:cNvPr>
          <p:cNvSpPr>
            <a:spLocks noGrp="1"/>
          </p:cNvSpPr>
          <p:nvPr>
            <p:ph idx="1"/>
          </p:nvPr>
        </p:nvSpPr>
        <p:spPr/>
        <p:txBody>
          <a:bodyPr/>
          <a:lstStyle/>
          <a:p>
            <a:r>
              <a:rPr lang="en-US" altLang="ja-JP" b="1" dirty="0"/>
              <a:t>Multi-viewpoint omni-directional rendering</a:t>
            </a:r>
            <a:endParaRPr lang="ja-JP" altLang="en-US" b="1"/>
          </a:p>
        </p:txBody>
      </p:sp>
      <p:sp>
        <p:nvSpPr>
          <p:cNvPr id="56" name="テキスト ボックス 55">
            <a:extLst>
              <a:ext uri="{FF2B5EF4-FFF2-40B4-BE49-F238E27FC236}">
                <a16:creationId xmlns:a16="http://schemas.microsoft.com/office/drawing/2014/main" id="{55983D2E-68D6-6D4D-8412-4F95CCBAF054}"/>
              </a:ext>
            </a:extLst>
          </p:cNvPr>
          <p:cNvSpPr txBox="1"/>
          <p:nvPr/>
        </p:nvSpPr>
        <p:spPr>
          <a:xfrm>
            <a:off x="0" y="6604084"/>
            <a:ext cx="8847294" cy="253916"/>
          </a:xfrm>
          <a:prstGeom prst="rect">
            <a:avLst/>
          </a:prstGeom>
          <a:noFill/>
        </p:spPr>
        <p:txBody>
          <a:bodyPr wrap="none" rtlCol="0">
            <a:spAutoFit/>
          </a:bodyPr>
          <a:lstStyle/>
          <a:p>
            <a:r>
              <a:rPr kumimoji="1" lang="en" altLang="ja-JP" sz="1050" dirty="0"/>
              <a:t>Akira </a:t>
            </a:r>
            <a:r>
              <a:rPr kumimoji="1" lang="en" altLang="ja-JP" sz="1050" dirty="0" err="1"/>
              <a:t>Kageyama</a:t>
            </a:r>
            <a:r>
              <a:rPr kumimoji="1" lang="en" altLang="ja-JP" sz="1050" dirty="0"/>
              <a:t>, </a:t>
            </a:r>
            <a:r>
              <a:rPr kumimoji="1" lang="en" altLang="ja-JP" sz="1050" dirty="0" err="1"/>
              <a:t>Naohisa</a:t>
            </a:r>
            <a:r>
              <a:rPr kumimoji="1" lang="en" altLang="ja-JP" sz="1050" dirty="0"/>
              <a:t> Sakamoto, 4D Street View: A Video-based Visualization Method, </a:t>
            </a:r>
            <a:r>
              <a:rPr kumimoji="1" lang="en" altLang="ja-JP" sz="1050" dirty="0" err="1"/>
              <a:t>PeerJ</a:t>
            </a:r>
            <a:r>
              <a:rPr kumimoji="1" lang="en" altLang="ja-JP" sz="1050" dirty="0"/>
              <a:t> Computer Science, 6:e305, DOI:10.7717/peerj-cs.305, 2020.9.</a:t>
            </a:r>
            <a:endParaRPr kumimoji="1" lang="ja-JP" altLang="en-US" sz="1050"/>
          </a:p>
        </p:txBody>
      </p:sp>
      <p:pic>
        <p:nvPicPr>
          <p:cNvPr id="58" name="図 57">
            <a:extLst>
              <a:ext uri="{FF2B5EF4-FFF2-40B4-BE49-F238E27FC236}">
                <a16:creationId xmlns:a16="http://schemas.microsoft.com/office/drawing/2014/main" id="{E2C41A39-FD8D-8443-8EEA-0948A3EF6749}"/>
              </a:ext>
            </a:extLst>
          </p:cNvPr>
          <p:cNvPicPr>
            <a:picLocks noChangeAspect="1"/>
          </p:cNvPicPr>
          <p:nvPr/>
        </p:nvPicPr>
        <p:blipFill rotWithShape="1">
          <a:blip r:embed="rId5"/>
          <a:srcRect r="56638"/>
          <a:stretch/>
        </p:blipFill>
        <p:spPr>
          <a:xfrm>
            <a:off x="422728" y="4844285"/>
            <a:ext cx="1205730" cy="891211"/>
          </a:xfrm>
          <a:prstGeom prst="rect">
            <a:avLst/>
          </a:prstGeom>
        </p:spPr>
      </p:pic>
      <p:pic>
        <p:nvPicPr>
          <p:cNvPr id="59" name="図 58">
            <a:extLst>
              <a:ext uri="{FF2B5EF4-FFF2-40B4-BE49-F238E27FC236}">
                <a16:creationId xmlns:a16="http://schemas.microsoft.com/office/drawing/2014/main" id="{E0856089-557B-2045-934A-963081FAE65A}"/>
              </a:ext>
            </a:extLst>
          </p:cNvPr>
          <p:cNvPicPr>
            <a:picLocks noChangeAspect="1"/>
          </p:cNvPicPr>
          <p:nvPr/>
        </p:nvPicPr>
        <p:blipFill rotWithShape="1">
          <a:blip r:embed="rId5"/>
          <a:srcRect l="43655"/>
          <a:stretch/>
        </p:blipFill>
        <p:spPr>
          <a:xfrm>
            <a:off x="2165441" y="5016098"/>
            <a:ext cx="2277974" cy="1295802"/>
          </a:xfrm>
          <a:prstGeom prst="rect">
            <a:avLst/>
          </a:prstGeom>
        </p:spPr>
      </p:pic>
      <p:pic>
        <p:nvPicPr>
          <p:cNvPr id="73" name="図 72">
            <a:extLst>
              <a:ext uri="{FF2B5EF4-FFF2-40B4-BE49-F238E27FC236}">
                <a16:creationId xmlns:a16="http://schemas.microsoft.com/office/drawing/2014/main" id="{311AF62D-C1B6-834A-8447-C45BD05693F9}"/>
              </a:ext>
            </a:extLst>
          </p:cNvPr>
          <p:cNvPicPr>
            <a:picLocks noChangeAspect="1"/>
          </p:cNvPicPr>
          <p:nvPr/>
        </p:nvPicPr>
        <p:blipFill>
          <a:blip r:embed="rId6"/>
          <a:stretch>
            <a:fillRect/>
          </a:stretch>
        </p:blipFill>
        <p:spPr>
          <a:xfrm>
            <a:off x="4714948" y="2518815"/>
            <a:ext cx="3179233" cy="3105866"/>
          </a:xfrm>
          <a:prstGeom prst="rect">
            <a:avLst/>
          </a:prstGeom>
        </p:spPr>
      </p:pic>
      <p:grpSp>
        <p:nvGrpSpPr>
          <p:cNvPr id="75" name="グループ化 74">
            <a:extLst>
              <a:ext uri="{FF2B5EF4-FFF2-40B4-BE49-F238E27FC236}">
                <a16:creationId xmlns:a16="http://schemas.microsoft.com/office/drawing/2014/main" id="{370A2D52-B4C5-1641-A6E9-51F19DA7D32D}"/>
              </a:ext>
            </a:extLst>
          </p:cNvPr>
          <p:cNvGrpSpPr/>
          <p:nvPr/>
        </p:nvGrpSpPr>
        <p:grpSpPr>
          <a:xfrm>
            <a:off x="564534" y="2462243"/>
            <a:ext cx="3934684" cy="2423306"/>
            <a:chOff x="678121" y="2515653"/>
            <a:chExt cx="3934684" cy="2423306"/>
          </a:xfrm>
        </p:grpSpPr>
        <p:pic>
          <p:nvPicPr>
            <p:cNvPr id="60" name="図 59">
              <a:extLst>
                <a:ext uri="{FF2B5EF4-FFF2-40B4-BE49-F238E27FC236}">
                  <a16:creationId xmlns:a16="http://schemas.microsoft.com/office/drawing/2014/main" id="{7A28AC2D-CE91-A84F-89D4-224A08A4CFBB}"/>
                </a:ext>
              </a:extLst>
            </p:cNvPr>
            <p:cNvPicPr>
              <a:picLocks noChangeAspect="1"/>
            </p:cNvPicPr>
            <p:nvPr/>
          </p:nvPicPr>
          <p:blipFill rotWithShape="1">
            <a:blip r:embed="rId7"/>
            <a:srcRect r="40532"/>
            <a:stretch/>
          </p:blipFill>
          <p:spPr>
            <a:xfrm>
              <a:off x="678121" y="2515653"/>
              <a:ext cx="2339875" cy="2423306"/>
            </a:xfrm>
            <a:prstGeom prst="rect">
              <a:avLst/>
            </a:prstGeom>
          </p:spPr>
        </p:pic>
        <p:pic>
          <p:nvPicPr>
            <p:cNvPr id="74" name="図 73">
              <a:extLst>
                <a:ext uri="{FF2B5EF4-FFF2-40B4-BE49-F238E27FC236}">
                  <a16:creationId xmlns:a16="http://schemas.microsoft.com/office/drawing/2014/main" id="{0CF3063F-C3D3-8F4A-8910-F41FBD18E845}"/>
                </a:ext>
              </a:extLst>
            </p:cNvPr>
            <p:cNvPicPr>
              <a:picLocks noChangeAspect="1"/>
            </p:cNvPicPr>
            <p:nvPr/>
          </p:nvPicPr>
          <p:blipFill rotWithShape="1">
            <a:blip r:embed="rId7"/>
            <a:srcRect l="59468" b="42404"/>
            <a:stretch/>
          </p:blipFill>
          <p:spPr>
            <a:xfrm>
              <a:off x="3017996" y="2515653"/>
              <a:ext cx="1594809" cy="1395736"/>
            </a:xfrm>
            <a:prstGeom prst="rect">
              <a:avLst/>
            </a:prstGeom>
          </p:spPr>
        </p:pic>
      </p:grpSp>
      <p:pic>
        <p:nvPicPr>
          <p:cNvPr id="76" name="図 75">
            <a:extLst>
              <a:ext uri="{FF2B5EF4-FFF2-40B4-BE49-F238E27FC236}">
                <a16:creationId xmlns:a16="http://schemas.microsoft.com/office/drawing/2014/main" id="{B0BAFD8C-31C9-7442-8606-FAC6AF5F2304}"/>
              </a:ext>
            </a:extLst>
          </p:cNvPr>
          <p:cNvPicPr>
            <a:picLocks noChangeAspect="1"/>
          </p:cNvPicPr>
          <p:nvPr/>
        </p:nvPicPr>
        <p:blipFill rotWithShape="1">
          <a:blip r:embed="rId5"/>
          <a:srcRect r="56638"/>
          <a:stretch/>
        </p:blipFill>
        <p:spPr>
          <a:xfrm>
            <a:off x="3220850" y="3857979"/>
            <a:ext cx="988976" cy="730998"/>
          </a:xfrm>
          <a:prstGeom prst="rect">
            <a:avLst/>
          </a:prstGeom>
        </p:spPr>
      </p:pic>
      <p:sp>
        <p:nvSpPr>
          <p:cNvPr id="77" name="テキスト ボックス 76">
            <a:extLst>
              <a:ext uri="{FF2B5EF4-FFF2-40B4-BE49-F238E27FC236}">
                <a16:creationId xmlns:a16="http://schemas.microsoft.com/office/drawing/2014/main" id="{1CE6874D-5F53-B04F-A80F-544577579697}"/>
              </a:ext>
            </a:extLst>
          </p:cNvPr>
          <p:cNvSpPr txBox="1"/>
          <p:nvPr/>
        </p:nvSpPr>
        <p:spPr>
          <a:xfrm>
            <a:off x="2951550" y="4591448"/>
            <a:ext cx="1534394" cy="261610"/>
          </a:xfrm>
          <a:prstGeom prst="rect">
            <a:avLst/>
          </a:prstGeom>
          <a:noFill/>
        </p:spPr>
        <p:txBody>
          <a:bodyPr wrap="none" rtlCol="0">
            <a:spAutoFit/>
          </a:bodyPr>
          <a:lstStyle/>
          <a:p>
            <a:r>
              <a:rPr kumimoji="1" lang="en-US" altLang="ja-JP" sz="1100" dirty="0"/>
              <a:t>Omni-directional movie</a:t>
            </a:r>
            <a:endParaRPr kumimoji="1" lang="ja-JP" altLang="en-US" sz="1100"/>
          </a:p>
        </p:txBody>
      </p:sp>
      <p:sp>
        <p:nvSpPr>
          <p:cNvPr id="78" name="テキスト ボックス 77">
            <a:extLst>
              <a:ext uri="{FF2B5EF4-FFF2-40B4-BE49-F238E27FC236}">
                <a16:creationId xmlns:a16="http://schemas.microsoft.com/office/drawing/2014/main" id="{580C5728-3DD7-B548-9D82-E2533DD082EE}"/>
              </a:ext>
            </a:extLst>
          </p:cNvPr>
          <p:cNvSpPr txBox="1"/>
          <p:nvPr/>
        </p:nvSpPr>
        <p:spPr>
          <a:xfrm>
            <a:off x="1392472" y="5754137"/>
            <a:ext cx="772969" cy="430887"/>
          </a:xfrm>
          <a:prstGeom prst="rect">
            <a:avLst/>
          </a:prstGeom>
          <a:noFill/>
        </p:spPr>
        <p:txBody>
          <a:bodyPr wrap="none" rtlCol="0">
            <a:spAutoFit/>
          </a:bodyPr>
          <a:lstStyle/>
          <a:p>
            <a:pPr algn="ctr"/>
            <a:r>
              <a:rPr kumimoji="1" lang="en-US" altLang="ja-JP" sz="1100" dirty="0"/>
              <a:t>Gnomonic</a:t>
            </a:r>
            <a:br>
              <a:rPr kumimoji="1" lang="en-US" altLang="ja-JP" sz="1100" dirty="0"/>
            </a:br>
            <a:r>
              <a:rPr kumimoji="1" lang="en-US" altLang="ja-JP" sz="1100" dirty="0"/>
              <a:t>Projection</a:t>
            </a:r>
            <a:endParaRPr kumimoji="1" lang="ja-JP" altLang="en-US" sz="1100"/>
          </a:p>
        </p:txBody>
      </p:sp>
      <p:sp>
        <p:nvSpPr>
          <p:cNvPr id="80" name="右矢印 79">
            <a:extLst>
              <a:ext uri="{FF2B5EF4-FFF2-40B4-BE49-F238E27FC236}">
                <a16:creationId xmlns:a16="http://schemas.microsoft.com/office/drawing/2014/main" id="{CC7BAF9B-77FE-124C-A9D0-1B75EF92B4C9}"/>
              </a:ext>
            </a:extLst>
          </p:cNvPr>
          <p:cNvSpPr/>
          <p:nvPr/>
        </p:nvSpPr>
        <p:spPr>
          <a:xfrm rot="1254205">
            <a:off x="1731824" y="5279845"/>
            <a:ext cx="355672" cy="1410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1" name="マイムービー" descr="マイムービー">
            <a:hlinkClick r:id="" action="ppaction://media"/>
            <a:extLst>
              <a:ext uri="{FF2B5EF4-FFF2-40B4-BE49-F238E27FC236}">
                <a16:creationId xmlns:a16="http://schemas.microsoft.com/office/drawing/2014/main" id="{75B03F98-5396-4640-9AEE-21B8E725D2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11975" y="2677478"/>
            <a:ext cx="3783657" cy="2128307"/>
          </a:xfrm>
          <a:prstGeom prst="rect">
            <a:avLst/>
          </a:prstGeom>
        </p:spPr>
      </p:pic>
      <p:sp>
        <p:nvSpPr>
          <p:cNvPr id="82" name="テキスト ボックス 81">
            <a:extLst>
              <a:ext uri="{FF2B5EF4-FFF2-40B4-BE49-F238E27FC236}">
                <a16:creationId xmlns:a16="http://schemas.microsoft.com/office/drawing/2014/main" id="{DBAF99BF-5712-BA47-9715-75DAB7449F3B}"/>
              </a:ext>
            </a:extLst>
          </p:cNvPr>
          <p:cNvSpPr txBox="1"/>
          <p:nvPr/>
        </p:nvSpPr>
        <p:spPr>
          <a:xfrm>
            <a:off x="4938063" y="5713270"/>
            <a:ext cx="3077629" cy="600164"/>
          </a:xfrm>
          <a:prstGeom prst="rect">
            <a:avLst/>
          </a:prstGeom>
          <a:noFill/>
        </p:spPr>
        <p:txBody>
          <a:bodyPr wrap="square" rtlCol="0">
            <a:spAutoFit/>
          </a:bodyPr>
          <a:lstStyle/>
          <a:p>
            <a:r>
              <a:rPr kumimoji="1" lang="en-US" altLang="ja-JP" sz="1100" dirty="0"/>
              <a:t>In-situ visualization of the hall HMD simulations: Semi-transparent </a:t>
            </a:r>
            <a:r>
              <a:rPr kumimoji="1" lang="en-US" altLang="ja-JP" sz="1100" dirty="0" err="1"/>
              <a:t>isosurfaces</a:t>
            </a:r>
            <a:r>
              <a:rPr kumimoji="1" lang="en-US" altLang="ja-JP" sz="1100" dirty="0"/>
              <a:t> for two different physical quantities.</a:t>
            </a:r>
            <a:endParaRPr kumimoji="1" lang="ja-JP" altLang="en-US" sz="1100"/>
          </a:p>
        </p:txBody>
      </p:sp>
      <p:sp>
        <p:nvSpPr>
          <p:cNvPr id="83" name="テキスト ボックス 82">
            <a:extLst>
              <a:ext uri="{FF2B5EF4-FFF2-40B4-BE49-F238E27FC236}">
                <a16:creationId xmlns:a16="http://schemas.microsoft.com/office/drawing/2014/main" id="{E0AF1A6C-A671-8D40-B8C6-9AB18F59E19A}"/>
              </a:ext>
            </a:extLst>
          </p:cNvPr>
          <p:cNvSpPr txBox="1"/>
          <p:nvPr/>
        </p:nvSpPr>
        <p:spPr>
          <a:xfrm>
            <a:off x="7990291" y="4834679"/>
            <a:ext cx="4057773" cy="461665"/>
          </a:xfrm>
          <a:prstGeom prst="rect">
            <a:avLst/>
          </a:prstGeom>
          <a:noFill/>
        </p:spPr>
        <p:txBody>
          <a:bodyPr wrap="square" rtlCol="0">
            <a:spAutoFit/>
          </a:bodyPr>
          <a:lstStyle/>
          <a:p>
            <a:r>
              <a:rPr kumimoji="1" lang="en-US" altLang="ja-JP" sz="1200" dirty="0"/>
              <a:t>Post-hoc data exploration for in-situ visualization results based on </a:t>
            </a:r>
            <a:r>
              <a:rPr kumimoji="1" lang="en-US" altLang="ja-JP" sz="1200" dirty="0" err="1"/>
              <a:t>mutli</a:t>
            </a:r>
            <a:r>
              <a:rPr kumimoji="1" lang="en-US" altLang="ja-JP" sz="1200" dirty="0"/>
              <a:t>-viewpoint omnidirectional movies.</a:t>
            </a:r>
            <a:endParaRPr kumimoji="1" lang="ja-JP" altLang="en-US" sz="1200"/>
          </a:p>
        </p:txBody>
      </p:sp>
    </p:spTree>
    <p:extLst>
      <p:ext uri="{BB962C8B-B14F-4D97-AF65-F5344CB8AC3E}">
        <p14:creationId xmlns:p14="http://schemas.microsoft.com/office/powerpoint/2010/main" val="287179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36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8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3E4E1-B7B1-AB4E-8F9E-7421A076DB34}"/>
              </a:ext>
            </a:extLst>
          </p:cNvPr>
          <p:cNvSpPr>
            <a:spLocks noGrp="1"/>
          </p:cNvSpPr>
          <p:nvPr>
            <p:ph type="title"/>
          </p:nvPr>
        </p:nvSpPr>
        <p:spPr/>
        <p:txBody>
          <a:bodyPr/>
          <a:lstStyle/>
          <a:p>
            <a:r>
              <a:rPr lang="en-US" altLang="ja-JP" dirty="0"/>
              <a:t>In-situ Visualization on HPC</a:t>
            </a:r>
            <a:endParaRPr lang="ja-JP" altLang="en-US" dirty="0"/>
          </a:p>
        </p:txBody>
      </p:sp>
      <p:sp>
        <p:nvSpPr>
          <p:cNvPr id="3" name="コンテンツ プレースホルダー 2">
            <a:extLst>
              <a:ext uri="{FF2B5EF4-FFF2-40B4-BE49-F238E27FC236}">
                <a16:creationId xmlns:a16="http://schemas.microsoft.com/office/drawing/2014/main" id="{915D0752-6798-5D48-9013-8F16A805416F}"/>
              </a:ext>
            </a:extLst>
          </p:cNvPr>
          <p:cNvSpPr>
            <a:spLocks noGrp="1"/>
          </p:cNvSpPr>
          <p:nvPr>
            <p:ph idx="1"/>
          </p:nvPr>
        </p:nvSpPr>
        <p:spPr/>
        <p:txBody>
          <a:bodyPr/>
          <a:lstStyle/>
          <a:p>
            <a:r>
              <a:rPr lang="en-US" altLang="ja-JP" b="1" dirty="0"/>
              <a:t>Blind execution</a:t>
            </a:r>
          </a:p>
          <a:p>
            <a:pPr lvl="1"/>
            <a:r>
              <a:rPr lang="en-US" altLang="ja-JP" dirty="0"/>
              <a:t>Pre-defined visualization parameters</a:t>
            </a:r>
          </a:p>
          <a:p>
            <a:pPr lvl="2"/>
            <a:r>
              <a:rPr lang="en-US" altLang="ja-JP" dirty="0"/>
              <a:t>File staging-based processing</a:t>
            </a:r>
          </a:p>
          <a:p>
            <a:pPr lvl="2"/>
            <a:r>
              <a:rPr lang="en-US" altLang="ja-JP" dirty="0"/>
              <a:t>Rendering for time-varying datasets</a:t>
            </a:r>
          </a:p>
          <a:p>
            <a:pPr lvl="2"/>
            <a:r>
              <a:rPr lang="en-US" altLang="ja-JP" dirty="0"/>
              <a:t>Large number of output images</a:t>
            </a:r>
          </a:p>
        </p:txBody>
      </p:sp>
      <p:pic>
        <p:nvPicPr>
          <p:cNvPr id="63" name="図 62">
            <a:extLst>
              <a:ext uri="{FF2B5EF4-FFF2-40B4-BE49-F238E27FC236}">
                <a16:creationId xmlns:a16="http://schemas.microsoft.com/office/drawing/2014/main" id="{978FA77B-09CA-A44B-AF2D-5D66ED467D5D}"/>
              </a:ext>
            </a:extLst>
          </p:cNvPr>
          <p:cNvPicPr>
            <a:picLocks noChangeAspect="1"/>
          </p:cNvPicPr>
          <p:nvPr/>
        </p:nvPicPr>
        <p:blipFill>
          <a:blip r:embed="rId3"/>
          <a:stretch>
            <a:fillRect/>
          </a:stretch>
        </p:blipFill>
        <p:spPr>
          <a:xfrm>
            <a:off x="1228357" y="4094054"/>
            <a:ext cx="5040265" cy="1399044"/>
          </a:xfrm>
          <a:prstGeom prst="rect">
            <a:avLst/>
          </a:prstGeom>
        </p:spPr>
      </p:pic>
      <p:grpSp>
        <p:nvGrpSpPr>
          <p:cNvPr id="42" name="グループ化 41">
            <a:extLst>
              <a:ext uri="{FF2B5EF4-FFF2-40B4-BE49-F238E27FC236}">
                <a16:creationId xmlns:a16="http://schemas.microsoft.com/office/drawing/2014/main" id="{9F4304A0-EC91-7E45-ACDB-C6D3DBECF78D}"/>
              </a:ext>
            </a:extLst>
          </p:cNvPr>
          <p:cNvGrpSpPr/>
          <p:nvPr/>
        </p:nvGrpSpPr>
        <p:grpSpPr>
          <a:xfrm>
            <a:off x="6976431" y="2365366"/>
            <a:ext cx="4451953" cy="2797945"/>
            <a:chOff x="6976431" y="2645923"/>
            <a:chExt cx="4451953" cy="2797945"/>
          </a:xfrm>
        </p:grpSpPr>
        <p:grpSp>
          <p:nvGrpSpPr>
            <p:cNvPr id="4" name="グループ化 3">
              <a:extLst>
                <a:ext uri="{FF2B5EF4-FFF2-40B4-BE49-F238E27FC236}">
                  <a16:creationId xmlns:a16="http://schemas.microsoft.com/office/drawing/2014/main" id="{B79D2656-D7CC-F14F-9953-38CEFF99288D}"/>
                </a:ext>
              </a:extLst>
            </p:cNvPr>
            <p:cNvGrpSpPr/>
            <p:nvPr/>
          </p:nvGrpSpPr>
          <p:grpSpPr>
            <a:xfrm>
              <a:off x="6976431" y="2645923"/>
              <a:ext cx="2256262" cy="1855349"/>
              <a:chOff x="528689" y="3820105"/>
              <a:chExt cx="3236353" cy="2661289"/>
            </a:xfrm>
          </p:grpSpPr>
          <p:grpSp>
            <p:nvGrpSpPr>
              <p:cNvPr id="5" name="グループ化 4">
                <a:extLst>
                  <a:ext uri="{FF2B5EF4-FFF2-40B4-BE49-F238E27FC236}">
                    <a16:creationId xmlns:a16="http://schemas.microsoft.com/office/drawing/2014/main" id="{661092A5-4E73-BD40-AA5A-E8A6E3386253}"/>
                  </a:ext>
                </a:extLst>
              </p:cNvPr>
              <p:cNvGrpSpPr/>
              <p:nvPr/>
            </p:nvGrpSpPr>
            <p:grpSpPr>
              <a:xfrm>
                <a:off x="1441219" y="3820105"/>
                <a:ext cx="1069775" cy="906162"/>
                <a:chOff x="4992130" y="4843849"/>
                <a:chExt cx="1400432" cy="1186248"/>
              </a:xfrm>
            </p:grpSpPr>
            <p:sp>
              <p:nvSpPr>
                <p:cNvPr id="39" name="正方形/長方形 38">
                  <a:extLst>
                    <a:ext uri="{FF2B5EF4-FFF2-40B4-BE49-F238E27FC236}">
                      <a16:creationId xmlns:a16="http://schemas.microsoft.com/office/drawing/2014/main" id="{5B270C14-5275-B242-BE06-D7224535D7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0" name="Picture 3">
                  <a:extLst>
                    <a:ext uri="{FF2B5EF4-FFF2-40B4-BE49-F238E27FC236}">
                      <a16:creationId xmlns:a16="http://schemas.microsoft.com/office/drawing/2014/main" id="{6304B959-1500-0E4D-8BE4-305B070B4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グループ化 5">
                <a:extLst>
                  <a:ext uri="{FF2B5EF4-FFF2-40B4-BE49-F238E27FC236}">
                    <a16:creationId xmlns:a16="http://schemas.microsoft.com/office/drawing/2014/main" id="{0AF8FEC1-917E-EB4F-95E4-4AD4A0F41DF3}"/>
                  </a:ext>
                </a:extLst>
              </p:cNvPr>
              <p:cNvGrpSpPr/>
              <p:nvPr/>
            </p:nvGrpSpPr>
            <p:grpSpPr>
              <a:xfrm>
                <a:off x="528689" y="4805033"/>
                <a:ext cx="1069775" cy="906162"/>
                <a:chOff x="4992130" y="4843849"/>
                <a:chExt cx="1400432" cy="1186248"/>
              </a:xfrm>
            </p:grpSpPr>
            <p:sp>
              <p:nvSpPr>
                <p:cNvPr id="37" name="正方形/長方形 36">
                  <a:extLst>
                    <a:ext uri="{FF2B5EF4-FFF2-40B4-BE49-F238E27FC236}">
                      <a16:creationId xmlns:a16="http://schemas.microsoft.com/office/drawing/2014/main" id="{34789614-D317-C74C-8332-C41EC4A9A68B}"/>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8" name="Picture 3">
                  <a:extLst>
                    <a:ext uri="{FF2B5EF4-FFF2-40B4-BE49-F238E27FC236}">
                      <a16:creationId xmlns:a16="http://schemas.microsoft.com/office/drawing/2014/main" id="{4E6705A3-594C-DD4A-8DB7-5AC4C6015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A765DCFC-4F6D-0A45-B567-75C686ACB52E}"/>
                  </a:ext>
                </a:extLst>
              </p:cNvPr>
              <p:cNvGrpSpPr/>
              <p:nvPr/>
            </p:nvGrpSpPr>
            <p:grpSpPr>
              <a:xfrm>
                <a:off x="1700150" y="4324902"/>
                <a:ext cx="1069775" cy="906162"/>
                <a:chOff x="4992130" y="4843849"/>
                <a:chExt cx="1400432" cy="1186248"/>
              </a:xfrm>
            </p:grpSpPr>
            <p:sp>
              <p:nvSpPr>
                <p:cNvPr id="35" name="正方形/長方形 34">
                  <a:extLst>
                    <a:ext uri="{FF2B5EF4-FFF2-40B4-BE49-F238E27FC236}">
                      <a16:creationId xmlns:a16="http://schemas.microsoft.com/office/drawing/2014/main" id="{7238D36B-34A1-EF4B-99AE-EB76BCED075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6" name="Picture 3">
                  <a:extLst>
                    <a:ext uri="{FF2B5EF4-FFF2-40B4-BE49-F238E27FC236}">
                      <a16:creationId xmlns:a16="http://schemas.microsoft.com/office/drawing/2014/main" id="{751BC58D-66DD-9C41-AED8-E358BED26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BF8A613-E195-8B4C-95A9-A56481D51621}"/>
                  </a:ext>
                </a:extLst>
              </p:cNvPr>
              <p:cNvGrpSpPr/>
              <p:nvPr/>
            </p:nvGrpSpPr>
            <p:grpSpPr>
              <a:xfrm>
                <a:off x="1512691" y="5332481"/>
                <a:ext cx="1069775" cy="906162"/>
                <a:chOff x="4992130" y="4843849"/>
                <a:chExt cx="1400432" cy="1186248"/>
              </a:xfrm>
            </p:grpSpPr>
            <p:sp>
              <p:nvSpPr>
                <p:cNvPr id="33" name="正方形/長方形 32">
                  <a:extLst>
                    <a:ext uri="{FF2B5EF4-FFF2-40B4-BE49-F238E27FC236}">
                      <a16:creationId xmlns:a16="http://schemas.microsoft.com/office/drawing/2014/main" id="{099A2434-BE8A-994F-9F4E-EDB120D884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4" name="Picture 3">
                  <a:extLst>
                    <a:ext uri="{FF2B5EF4-FFF2-40B4-BE49-F238E27FC236}">
                      <a16:creationId xmlns:a16="http://schemas.microsoft.com/office/drawing/2014/main" id="{B62A063F-4910-1B41-A7AE-5C3C3B5CD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E2C4ECB-60E7-EB4C-AEBC-3F35E4D5A8AE}"/>
                  </a:ext>
                </a:extLst>
              </p:cNvPr>
              <p:cNvGrpSpPr/>
              <p:nvPr/>
            </p:nvGrpSpPr>
            <p:grpSpPr>
              <a:xfrm>
                <a:off x="946428" y="4043968"/>
                <a:ext cx="1069775" cy="906162"/>
                <a:chOff x="4992130" y="4843849"/>
                <a:chExt cx="1400432" cy="1186248"/>
              </a:xfrm>
            </p:grpSpPr>
            <p:sp>
              <p:nvSpPr>
                <p:cNvPr id="31" name="正方形/長方形 30">
                  <a:extLst>
                    <a:ext uri="{FF2B5EF4-FFF2-40B4-BE49-F238E27FC236}">
                      <a16:creationId xmlns:a16="http://schemas.microsoft.com/office/drawing/2014/main" id="{9A632B58-6F58-6146-946B-70793021634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2" name="Picture 3">
                  <a:extLst>
                    <a:ext uri="{FF2B5EF4-FFF2-40B4-BE49-F238E27FC236}">
                      <a16:creationId xmlns:a16="http://schemas.microsoft.com/office/drawing/2014/main" id="{5E29BD5F-966B-9043-A499-D98C09E66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D2B0087F-0050-B14D-9E3B-AA69E6E23417}"/>
                  </a:ext>
                </a:extLst>
              </p:cNvPr>
              <p:cNvGrpSpPr/>
              <p:nvPr/>
            </p:nvGrpSpPr>
            <p:grpSpPr>
              <a:xfrm>
                <a:off x="2695267" y="4857787"/>
                <a:ext cx="1069775" cy="906162"/>
                <a:chOff x="4992130" y="4843849"/>
                <a:chExt cx="1400432" cy="1186248"/>
              </a:xfrm>
            </p:grpSpPr>
            <p:sp>
              <p:nvSpPr>
                <p:cNvPr id="29" name="正方形/長方形 28">
                  <a:extLst>
                    <a:ext uri="{FF2B5EF4-FFF2-40B4-BE49-F238E27FC236}">
                      <a16:creationId xmlns:a16="http://schemas.microsoft.com/office/drawing/2014/main" id="{D4AE82C6-E46E-F440-AFC9-656E67C7507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0" name="Picture 3">
                  <a:extLst>
                    <a:ext uri="{FF2B5EF4-FFF2-40B4-BE49-F238E27FC236}">
                      <a16:creationId xmlns:a16="http://schemas.microsoft.com/office/drawing/2014/main" id="{74992B8A-6812-434C-98CF-9A56ADFF5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224FE3FF-7F36-7143-8C3B-8B41A4CE1497}"/>
                  </a:ext>
                </a:extLst>
              </p:cNvPr>
              <p:cNvGrpSpPr/>
              <p:nvPr/>
            </p:nvGrpSpPr>
            <p:grpSpPr>
              <a:xfrm>
                <a:off x="829479" y="5575232"/>
                <a:ext cx="1069775" cy="906162"/>
                <a:chOff x="4992130" y="4843849"/>
                <a:chExt cx="1400432" cy="1186248"/>
              </a:xfrm>
            </p:grpSpPr>
            <p:sp>
              <p:nvSpPr>
                <p:cNvPr id="27" name="正方形/長方形 26">
                  <a:extLst>
                    <a:ext uri="{FF2B5EF4-FFF2-40B4-BE49-F238E27FC236}">
                      <a16:creationId xmlns:a16="http://schemas.microsoft.com/office/drawing/2014/main" id="{CF022E6F-F069-2E4C-8C9E-5195053FC95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8" name="Picture 3">
                  <a:extLst>
                    <a:ext uri="{FF2B5EF4-FFF2-40B4-BE49-F238E27FC236}">
                      <a16:creationId xmlns:a16="http://schemas.microsoft.com/office/drawing/2014/main" id="{8D7B1A70-86A4-9746-A2EC-D3A457DBB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088BEE78-842B-A049-B9A8-870175F98D21}"/>
                  </a:ext>
                </a:extLst>
              </p:cNvPr>
              <p:cNvGrpSpPr/>
              <p:nvPr/>
            </p:nvGrpSpPr>
            <p:grpSpPr>
              <a:xfrm>
                <a:off x="1823531" y="4635111"/>
                <a:ext cx="1069775" cy="906162"/>
                <a:chOff x="4992130" y="4843849"/>
                <a:chExt cx="1400432" cy="1186248"/>
              </a:xfrm>
            </p:grpSpPr>
            <p:sp>
              <p:nvSpPr>
                <p:cNvPr id="25" name="正方形/長方形 24">
                  <a:extLst>
                    <a:ext uri="{FF2B5EF4-FFF2-40B4-BE49-F238E27FC236}">
                      <a16:creationId xmlns:a16="http://schemas.microsoft.com/office/drawing/2014/main" id="{FDE6D073-14D7-E449-A72E-DB17D69CF64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Picture 3">
                  <a:extLst>
                    <a:ext uri="{FF2B5EF4-FFF2-40B4-BE49-F238E27FC236}">
                      <a16:creationId xmlns:a16="http://schemas.microsoft.com/office/drawing/2014/main" id="{5A364B02-8A5A-9440-9C46-5140DC09E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8CED793B-C355-AF43-A83C-82DF802FF3B7}"/>
                  </a:ext>
                </a:extLst>
              </p:cNvPr>
              <p:cNvGrpSpPr/>
              <p:nvPr/>
            </p:nvGrpSpPr>
            <p:grpSpPr>
              <a:xfrm>
                <a:off x="2252479" y="4991123"/>
                <a:ext cx="1069775" cy="906162"/>
                <a:chOff x="4992130" y="4843849"/>
                <a:chExt cx="1400432" cy="1186248"/>
              </a:xfrm>
            </p:grpSpPr>
            <p:sp>
              <p:nvSpPr>
                <p:cNvPr id="23" name="正方形/長方形 22">
                  <a:extLst>
                    <a:ext uri="{FF2B5EF4-FFF2-40B4-BE49-F238E27FC236}">
                      <a16:creationId xmlns:a16="http://schemas.microsoft.com/office/drawing/2014/main" id="{010FDB57-53C9-A64C-8CB8-AB07045F66E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4" name="Picture 3">
                  <a:extLst>
                    <a:ext uri="{FF2B5EF4-FFF2-40B4-BE49-F238E27FC236}">
                      <a16:creationId xmlns:a16="http://schemas.microsoft.com/office/drawing/2014/main" id="{0F407994-8F62-3D4F-A17C-93FC83327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8D1FF9B7-DE74-EE46-95F7-E560382A87AA}"/>
                  </a:ext>
                </a:extLst>
              </p:cNvPr>
              <p:cNvGrpSpPr/>
              <p:nvPr/>
            </p:nvGrpSpPr>
            <p:grpSpPr>
              <a:xfrm>
                <a:off x="2658804" y="3973450"/>
                <a:ext cx="1069775" cy="906162"/>
                <a:chOff x="4992130" y="4843849"/>
                <a:chExt cx="1400432" cy="1186248"/>
              </a:xfrm>
            </p:grpSpPr>
            <p:sp>
              <p:nvSpPr>
                <p:cNvPr id="21" name="正方形/長方形 20">
                  <a:extLst>
                    <a:ext uri="{FF2B5EF4-FFF2-40B4-BE49-F238E27FC236}">
                      <a16:creationId xmlns:a16="http://schemas.microsoft.com/office/drawing/2014/main" id="{D61BA4D9-5077-1E48-A026-1CB0833AEAF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2" name="Picture 3">
                  <a:extLst>
                    <a:ext uri="{FF2B5EF4-FFF2-40B4-BE49-F238E27FC236}">
                      <a16:creationId xmlns:a16="http://schemas.microsoft.com/office/drawing/2014/main" id="{F12A1C7E-54AE-2949-8B18-4A6AEEE79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1F6181CC-D519-CF49-80FB-3AE79BF7262B}"/>
                  </a:ext>
                </a:extLst>
              </p:cNvPr>
              <p:cNvGrpSpPr/>
              <p:nvPr/>
            </p:nvGrpSpPr>
            <p:grpSpPr>
              <a:xfrm>
                <a:off x="2425741" y="5424936"/>
                <a:ext cx="1069775" cy="906162"/>
                <a:chOff x="4992130" y="4843849"/>
                <a:chExt cx="1400432" cy="1186248"/>
              </a:xfrm>
            </p:grpSpPr>
            <p:sp>
              <p:nvSpPr>
                <p:cNvPr id="19" name="正方形/長方形 18">
                  <a:extLst>
                    <a:ext uri="{FF2B5EF4-FFF2-40B4-BE49-F238E27FC236}">
                      <a16:creationId xmlns:a16="http://schemas.microsoft.com/office/drawing/2014/main" id="{D9AFE96D-A1C4-F540-8803-22D34322935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Picture 3">
                  <a:extLst>
                    <a:ext uri="{FF2B5EF4-FFF2-40B4-BE49-F238E27FC236}">
                      <a16:creationId xmlns:a16="http://schemas.microsoft.com/office/drawing/2014/main" id="{343D9C1A-477F-D543-8322-5B479879C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8046ED1-E5E4-724A-A3D6-DED9D57C3B16}"/>
                  </a:ext>
                </a:extLst>
              </p:cNvPr>
              <p:cNvGrpSpPr/>
              <p:nvPr/>
            </p:nvGrpSpPr>
            <p:grpSpPr>
              <a:xfrm>
                <a:off x="1054045" y="4537044"/>
                <a:ext cx="1069775" cy="906162"/>
                <a:chOff x="4992130" y="4843849"/>
                <a:chExt cx="1400432" cy="1186248"/>
              </a:xfrm>
            </p:grpSpPr>
            <p:sp>
              <p:nvSpPr>
                <p:cNvPr id="17" name="正方形/長方形 16">
                  <a:extLst>
                    <a:ext uri="{FF2B5EF4-FFF2-40B4-BE49-F238E27FC236}">
                      <a16:creationId xmlns:a16="http://schemas.microsoft.com/office/drawing/2014/main" id="{6DCFB8D7-B67C-D443-9BD9-5AB88366A9DC}"/>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Picture 3">
                  <a:extLst>
                    <a:ext uri="{FF2B5EF4-FFF2-40B4-BE49-F238E27FC236}">
                      <a16:creationId xmlns:a16="http://schemas.microsoft.com/office/drawing/2014/main" id="{A30FBD85-0CCB-C747-80E3-D4CF83353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1" name="テキスト ボックス 40">
              <a:extLst>
                <a:ext uri="{FF2B5EF4-FFF2-40B4-BE49-F238E27FC236}">
                  <a16:creationId xmlns:a16="http://schemas.microsoft.com/office/drawing/2014/main" id="{61651AF8-8EAA-3A40-B3E5-33B82E2818B9}"/>
                </a:ext>
              </a:extLst>
            </p:cNvPr>
            <p:cNvSpPr txBox="1"/>
            <p:nvPr/>
          </p:nvSpPr>
          <p:spPr>
            <a:xfrm>
              <a:off x="9945573" y="3037985"/>
              <a:ext cx="1482811" cy="1569660"/>
            </a:xfrm>
            <a:prstGeom prst="rect">
              <a:avLst/>
            </a:prstGeom>
            <a:noFill/>
          </p:spPr>
          <p:txBody>
            <a:bodyPr wrap="square" rtlCol="0">
              <a:spAutoFit/>
            </a:bodyPr>
            <a:lstStyle/>
            <a:p>
              <a:r>
                <a:rPr kumimoji="1" lang="ja-JP" altLang="en-US" sz="9600"/>
                <a:t>😩</a:t>
              </a:r>
            </a:p>
          </p:txBody>
        </p:sp>
        <p:sp>
          <p:nvSpPr>
            <p:cNvPr id="64" name="テキスト ボックス 63">
              <a:extLst>
                <a:ext uri="{FF2B5EF4-FFF2-40B4-BE49-F238E27FC236}">
                  <a16:creationId xmlns:a16="http://schemas.microsoft.com/office/drawing/2014/main" id="{EE4D558A-02E0-3245-974E-6DB4C18BA719}"/>
                </a:ext>
              </a:extLst>
            </p:cNvPr>
            <p:cNvSpPr txBox="1"/>
            <p:nvPr/>
          </p:nvSpPr>
          <p:spPr>
            <a:xfrm>
              <a:off x="7224864" y="4735982"/>
              <a:ext cx="3991903" cy="707886"/>
            </a:xfrm>
            <a:prstGeom prst="rect">
              <a:avLst/>
            </a:prstGeom>
            <a:noFill/>
          </p:spPr>
          <p:txBody>
            <a:bodyPr wrap="square" rtlCol="0">
              <a:spAutoFit/>
            </a:bodyPr>
            <a:lstStyle/>
            <a:p>
              <a:r>
                <a:rPr kumimoji="1" lang="en-US" altLang="ja-JP" sz="2000" b="1" dirty="0"/>
                <a:t>Difficult to gain insight into the data and facilitate its understanding</a:t>
              </a:r>
              <a:endParaRPr kumimoji="1" lang="ja-JP" altLang="en-US" sz="2000" b="1"/>
            </a:p>
          </p:txBody>
        </p:sp>
      </p:grpSp>
      <p:pic>
        <p:nvPicPr>
          <p:cNvPr id="65" name="図 64">
            <a:extLst>
              <a:ext uri="{FF2B5EF4-FFF2-40B4-BE49-F238E27FC236}">
                <a16:creationId xmlns:a16="http://schemas.microsoft.com/office/drawing/2014/main" id="{9ED52DE9-E51E-D84E-BEE1-868E6F623FB0}"/>
              </a:ext>
            </a:extLst>
          </p:cNvPr>
          <p:cNvPicPr>
            <a:picLocks noChangeAspect="1"/>
          </p:cNvPicPr>
          <p:nvPr/>
        </p:nvPicPr>
        <p:blipFill rotWithShape="1">
          <a:blip r:embed="rId5"/>
          <a:srcRect l="16363" t="5804" r="5404" b="10708"/>
          <a:stretch/>
        </p:blipFill>
        <p:spPr>
          <a:xfrm>
            <a:off x="1261145" y="5716395"/>
            <a:ext cx="1902025" cy="776183"/>
          </a:xfrm>
          <a:prstGeom prst="rect">
            <a:avLst/>
          </a:prstGeom>
          <a:ln w="12700">
            <a:solidFill>
              <a:schemeClr val="accent5"/>
            </a:solidFill>
          </a:ln>
        </p:spPr>
      </p:pic>
      <p:sp>
        <p:nvSpPr>
          <p:cNvPr id="66" name="テキスト ボックス 65">
            <a:extLst>
              <a:ext uri="{FF2B5EF4-FFF2-40B4-BE49-F238E27FC236}">
                <a16:creationId xmlns:a16="http://schemas.microsoft.com/office/drawing/2014/main" id="{90B18447-32D4-0945-84E9-EF22D8F1227E}"/>
              </a:ext>
            </a:extLst>
          </p:cNvPr>
          <p:cNvSpPr txBox="1"/>
          <p:nvPr/>
        </p:nvSpPr>
        <p:spPr>
          <a:xfrm>
            <a:off x="1240544" y="6224290"/>
            <a:ext cx="1340110" cy="307777"/>
          </a:xfrm>
          <a:prstGeom prst="rect">
            <a:avLst/>
          </a:prstGeom>
          <a:noFill/>
        </p:spPr>
        <p:txBody>
          <a:bodyPr wrap="none" rtlCol="0">
            <a:spAutoFit/>
          </a:bodyPr>
          <a:lstStyle/>
          <a:p>
            <a:pPr algn="ctr"/>
            <a:r>
              <a:rPr kumimoji="1" lang="en-US" altLang="ja-JP" sz="1400" dirty="0">
                <a:solidFill>
                  <a:schemeClr val="bg1"/>
                </a:solidFill>
              </a:rPr>
              <a:t>Compute nodes</a:t>
            </a:r>
            <a:endParaRPr kumimoji="1" lang="ja-JP" altLang="en-US" sz="1400">
              <a:solidFill>
                <a:schemeClr val="bg1"/>
              </a:solidFill>
            </a:endParaRPr>
          </a:p>
        </p:txBody>
      </p:sp>
      <p:sp>
        <p:nvSpPr>
          <p:cNvPr id="67" name="円柱 66">
            <a:extLst>
              <a:ext uri="{FF2B5EF4-FFF2-40B4-BE49-F238E27FC236}">
                <a16:creationId xmlns:a16="http://schemas.microsoft.com/office/drawing/2014/main" id="{64CF4F61-516D-6746-B7A0-D79CC1371BA4}"/>
              </a:ext>
            </a:extLst>
          </p:cNvPr>
          <p:cNvSpPr/>
          <p:nvPr/>
        </p:nvSpPr>
        <p:spPr>
          <a:xfrm>
            <a:off x="4210798" y="5716395"/>
            <a:ext cx="946542" cy="776183"/>
          </a:xfrm>
          <a:prstGeom prst="can">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400" dirty="0"/>
              <a:t>Storage</a:t>
            </a:r>
            <a:endParaRPr kumimoji="1" lang="ja-JP" altLang="en-US" sz="1400"/>
          </a:p>
        </p:txBody>
      </p:sp>
      <p:cxnSp>
        <p:nvCxnSpPr>
          <p:cNvPr id="69" name="直線矢印コネクタ 68">
            <a:extLst>
              <a:ext uri="{FF2B5EF4-FFF2-40B4-BE49-F238E27FC236}">
                <a16:creationId xmlns:a16="http://schemas.microsoft.com/office/drawing/2014/main" id="{051D9D7B-183E-A548-9154-1C9BC9DAFF5F}"/>
              </a:ext>
            </a:extLst>
          </p:cNvPr>
          <p:cNvCxnSpPr>
            <a:stCxn id="65" idx="3"/>
            <a:endCxn id="67" idx="2"/>
          </p:cNvCxnSpPr>
          <p:nvPr/>
        </p:nvCxnSpPr>
        <p:spPr>
          <a:xfrm>
            <a:off x="3163170" y="6104487"/>
            <a:ext cx="104762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A2CACD8-C285-1D4C-9F64-4516B1C57422}"/>
              </a:ext>
            </a:extLst>
          </p:cNvPr>
          <p:cNvGrpSpPr/>
          <p:nvPr/>
        </p:nvGrpSpPr>
        <p:grpSpPr>
          <a:xfrm>
            <a:off x="5336781" y="5706474"/>
            <a:ext cx="931841" cy="766263"/>
            <a:chOff x="528689" y="3820105"/>
            <a:chExt cx="3236353" cy="2661289"/>
          </a:xfrm>
        </p:grpSpPr>
        <p:grpSp>
          <p:nvGrpSpPr>
            <p:cNvPr id="49" name="グループ化 48">
              <a:extLst>
                <a:ext uri="{FF2B5EF4-FFF2-40B4-BE49-F238E27FC236}">
                  <a16:creationId xmlns:a16="http://schemas.microsoft.com/office/drawing/2014/main" id="{72CE62A2-9027-E946-ADF5-CC975466139F}"/>
                </a:ext>
              </a:extLst>
            </p:cNvPr>
            <p:cNvGrpSpPr/>
            <p:nvPr/>
          </p:nvGrpSpPr>
          <p:grpSpPr>
            <a:xfrm>
              <a:off x="1441219" y="3820105"/>
              <a:ext cx="1069775" cy="906162"/>
              <a:chOff x="4992130" y="4843849"/>
              <a:chExt cx="1400432" cy="1186248"/>
            </a:xfrm>
          </p:grpSpPr>
          <p:sp>
            <p:nvSpPr>
              <p:cNvPr id="89" name="正方形/長方形 88">
                <a:extLst>
                  <a:ext uri="{FF2B5EF4-FFF2-40B4-BE49-F238E27FC236}">
                    <a16:creationId xmlns:a16="http://schemas.microsoft.com/office/drawing/2014/main" id="{AC8C795B-A766-FA4F-A7A2-4701AC1474E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0" name="Picture 3">
                <a:extLst>
                  <a:ext uri="{FF2B5EF4-FFF2-40B4-BE49-F238E27FC236}">
                    <a16:creationId xmlns:a16="http://schemas.microsoft.com/office/drawing/2014/main" id="{804C6679-DE2B-1A49-9D2F-D03271D48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499BDA97-71DF-3E40-A070-4F84F8B50FD4}"/>
                </a:ext>
              </a:extLst>
            </p:cNvPr>
            <p:cNvGrpSpPr/>
            <p:nvPr/>
          </p:nvGrpSpPr>
          <p:grpSpPr>
            <a:xfrm>
              <a:off x="528689" y="4805033"/>
              <a:ext cx="1069775" cy="906162"/>
              <a:chOff x="4992130" y="4843849"/>
              <a:chExt cx="1400432" cy="1186248"/>
            </a:xfrm>
          </p:grpSpPr>
          <p:sp>
            <p:nvSpPr>
              <p:cNvPr id="87" name="正方形/長方形 86">
                <a:extLst>
                  <a:ext uri="{FF2B5EF4-FFF2-40B4-BE49-F238E27FC236}">
                    <a16:creationId xmlns:a16="http://schemas.microsoft.com/office/drawing/2014/main" id="{97463C24-10F5-5749-8045-218D4EC22ED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8" name="Picture 3">
                <a:extLst>
                  <a:ext uri="{FF2B5EF4-FFF2-40B4-BE49-F238E27FC236}">
                    <a16:creationId xmlns:a16="http://schemas.microsoft.com/office/drawing/2014/main" id="{04935E27-BE99-7447-9AFF-E79AC0DB9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F2C7A491-B334-3E49-BA59-1C4622C89F3F}"/>
                </a:ext>
              </a:extLst>
            </p:cNvPr>
            <p:cNvGrpSpPr/>
            <p:nvPr/>
          </p:nvGrpSpPr>
          <p:grpSpPr>
            <a:xfrm>
              <a:off x="1700150" y="4324902"/>
              <a:ext cx="1069775" cy="906162"/>
              <a:chOff x="4992130" y="4843849"/>
              <a:chExt cx="1400432" cy="1186248"/>
            </a:xfrm>
          </p:grpSpPr>
          <p:sp>
            <p:nvSpPr>
              <p:cNvPr id="85" name="正方形/長方形 84">
                <a:extLst>
                  <a:ext uri="{FF2B5EF4-FFF2-40B4-BE49-F238E27FC236}">
                    <a16:creationId xmlns:a16="http://schemas.microsoft.com/office/drawing/2014/main" id="{AE9480DD-55F3-F844-AB06-8ADF0677E02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6" name="Picture 3">
                <a:extLst>
                  <a:ext uri="{FF2B5EF4-FFF2-40B4-BE49-F238E27FC236}">
                    <a16:creationId xmlns:a16="http://schemas.microsoft.com/office/drawing/2014/main" id="{D5C65789-BE2C-DE4F-A956-D9C3927B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BF6750D8-0BD3-8C4F-87DF-08B6374BA411}"/>
                </a:ext>
              </a:extLst>
            </p:cNvPr>
            <p:cNvGrpSpPr/>
            <p:nvPr/>
          </p:nvGrpSpPr>
          <p:grpSpPr>
            <a:xfrm>
              <a:off x="1512691" y="5332481"/>
              <a:ext cx="1069775" cy="906162"/>
              <a:chOff x="4992130" y="4843849"/>
              <a:chExt cx="1400432" cy="1186248"/>
            </a:xfrm>
          </p:grpSpPr>
          <p:sp>
            <p:nvSpPr>
              <p:cNvPr id="83" name="正方形/長方形 82">
                <a:extLst>
                  <a:ext uri="{FF2B5EF4-FFF2-40B4-BE49-F238E27FC236}">
                    <a16:creationId xmlns:a16="http://schemas.microsoft.com/office/drawing/2014/main" id="{A0B89169-4130-8147-9651-41A0EFAF060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4" name="Picture 3">
                <a:extLst>
                  <a:ext uri="{FF2B5EF4-FFF2-40B4-BE49-F238E27FC236}">
                    <a16:creationId xmlns:a16="http://schemas.microsoft.com/office/drawing/2014/main" id="{3DBCF008-6F19-A242-B5C0-778F9BCE1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921B4467-16B6-964F-A3F8-F9BF525504B7}"/>
                </a:ext>
              </a:extLst>
            </p:cNvPr>
            <p:cNvGrpSpPr/>
            <p:nvPr/>
          </p:nvGrpSpPr>
          <p:grpSpPr>
            <a:xfrm>
              <a:off x="946428" y="4043968"/>
              <a:ext cx="1069775" cy="906162"/>
              <a:chOff x="4992130" y="4843849"/>
              <a:chExt cx="1400432" cy="1186248"/>
            </a:xfrm>
          </p:grpSpPr>
          <p:sp>
            <p:nvSpPr>
              <p:cNvPr id="81" name="正方形/長方形 80">
                <a:extLst>
                  <a:ext uri="{FF2B5EF4-FFF2-40B4-BE49-F238E27FC236}">
                    <a16:creationId xmlns:a16="http://schemas.microsoft.com/office/drawing/2014/main" id="{435A571B-46FA-6242-AA9F-FCE6E06031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2" name="Picture 3">
                <a:extLst>
                  <a:ext uri="{FF2B5EF4-FFF2-40B4-BE49-F238E27FC236}">
                    <a16:creationId xmlns:a16="http://schemas.microsoft.com/office/drawing/2014/main" id="{B59CAFD5-E296-B549-B69A-FBA97C349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DF72B012-9552-7C4E-9133-C58FB570A6D9}"/>
                </a:ext>
              </a:extLst>
            </p:cNvPr>
            <p:cNvGrpSpPr/>
            <p:nvPr/>
          </p:nvGrpSpPr>
          <p:grpSpPr>
            <a:xfrm>
              <a:off x="2695267" y="4857787"/>
              <a:ext cx="1069775" cy="906162"/>
              <a:chOff x="4992130" y="4843849"/>
              <a:chExt cx="1400432" cy="1186248"/>
            </a:xfrm>
          </p:grpSpPr>
          <p:sp>
            <p:nvSpPr>
              <p:cNvPr id="79" name="正方形/長方形 78">
                <a:extLst>
                  <a:ext uri="{FF2B5EF4-FFF2-40B4-BE49-F238E27FC236}">
                    <a16:creationId xmlns:a16="http://schemas.microsoft.com/office/drawing/2014/main" id="{7AD9E73B-42EE-854A-A40B-8150BE6F7D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0" name="Picture 3">
                <a:extLst>
                  <a:ext uri="{FF2B5EF4-FFF2-40B4-BE49-F238E27FC236}">
                    <a16:creationId xmlns:a16="http://schemas.microsoft.com/office/drawing/2014/main" id="{6C3B3FCD-3678-9E40-A5FA-3195B6FE0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060E3210-82BB-7D4D-BFF5-E9ADD8D235C4}"/>
                </a:ext>
              </a:extLst>
            </p:cNvPr>
            <p:cNvGrpSpPr/>
            <p:nvPr/>
          </p:nvGrpSpPr>
          <p:grpSpPr>
            <a:xfrm>
              <a:off x="829479" y="5575232"/>
              <a:ext cx="1069775" cy="906162"/>
              <a:chOff x="4992130" y="4843849"/>
              <a:chExt cx="1400432" cy="1186248"/>
            </a:xfrm>
          </p:grpSpPr>
          <p:sp>
            <p:nvSpPr>
              <p:cNvPr id="77" name="正方形/長方形 76">
                <a:extLst>
                  <a:ext uri="{FF2B5EF4-FFF2-40B4-BE49-F238E27FC236}">
                    <a16:creationId xmlns:a16="http://schemas.microsoft.com/office/drawing/2014/main" id="{A35B910A-8CAA-594C-B16C-01CAA0BCF9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Picture 3">
                <a:extLst>
                  <a:ext uri="{FF2B5EF4-FFF2-40B4-BE49-F238E27FC236}">
                    <a16:creationId xmlns:a16="http://schemas.microsoft.com/office/drawing/2014/main" id="{BE1E9215-C03A-964B-A3CD-3C25C1BA4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7888B4CD-C55E-D448-8A09-A76080A6974A}"/>
                </a:ext>
              </a:extLst>
            </p:cNvPr>
            <p:cNvGrpSpPr/>
            <p:nvPr/>
          </p:nvGrpSpPr>
          <p:grpSpPr>
            <a:xfrm>
              <a:off x="1823531" y="4635111"/>
              <a:ext cx="1069775" cy="906162"/>
              <a:chOff x="4992130" y="4843849"/>
              <a:chExt cx="1400432" cy="1186248"/>
            </a:xfrm>
          </p:grpSpPr>
          <p:sp>
            <p:nvSpPr>
              <p:cNvPr id="75" name="正方形/長方形 74">
                <a:extLst>
                  <a:ext uri="{FF2B5EF4-FFF2-40B4-BE49-F238E27FC236}">
                    <a16:creationId xmlns:a16="http://schemas.microsoft.com/office/drawing/2014/main" id="{7AD9920E-ABAC-BA40-B4D1-EA0B18FE94E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6" name="Picture 3">
                <a:extLst>
                  <a:ext uri="{FF2B5EF4-FFF2-40B4-BE49-F238E27FC236}">
                    <a16:creationId xmlns:a16="http://schemas.microsoft.com/office/drawing/2014/main" id="{E9CB5DB3-A8AA-D043-A975-2B5D4782D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10BD552C-A525-254C-B86C-DB71A0814295}"/>
                </a:ext>
              </a:extLst>
            </p:cNvPr>
            <p:cNvGrpSpPr/>
            <p:nvPr/>
          </p:nvGrpSpPr>
          <p:grpSpPr>
            <a:xfrm>
              <a:off x="2252479" y="4991123"/>
              <a:ext cx="1069775" cy="906162"/>
              <a:chOff x="4992130" y="4843849"/>
              <a:chExt cx="1400432" cy="1186248"/>
            </a:xfrm>
          </p:grpSpPr>
          <p:sp>
            <p:nvSpPr>
              <p:cNvPr id="73" name="正方形/長方形 72">
                <a:extLst>
                  <a:ext uri="{FF2B5EF4-FFF2-40B4-BE49-F238E27FC236}">
                    <a16:creationId xmlns:a16="http://schemas.microsoft.com/office/drawing/2014/main" id="{1D92ACCF-A2AF-8A4C-A1B9-2159D3198A3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4" name="Picture 3">
                <a:extLst>
                  <a:ext uri="{FF2B5EF4-FFF2-40B4-BE49-F238E27FC236}">
                    <a16:creationId xmlns:a16="http://schemas.microsoft.com/office/drawing/2014/main" id="{A5C82CE5-0D01-434B-BB75-B40669D36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D52D6FB-AB3D-C049-AFA2-186ED4B45828}"/>
                </a:ext>
              </a:extLst>
            </p:cNvPr>
            <p:cNvGrpSpPr/>
            <p:nvPr/>
          </p:nvGrpSpPr>
          <p:grpSpPr>
            <a:xfrm>
              <a:off x="2658804" y="3973450"/>
              <a:ext cx="1069775" cy="906162"/>
              <a:chOff x="4992130" y="4843849"/>
              <a:chExt cx="1400432" cy="1186248"/>
            </a:xfrm>
          </p:grpSpPr>
          <p:sp>
            <p:nvSpPr>
              <p:cNvPr id="71" name="正方形/長方形 70">
                <a:extLst>
                  <a:ext uri="{FF2B5EF4-FFF2-40B4-BE49-F238E27FC236}">
                    <a16:creationId xmlns:a16="http://schemas.microsoft.com/office/drawing/2014/main" id="{7BBE75BE-F069-4042-9C1B-51558F18EF6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2" name="Picture 3">
                <a:extLst>
                  <a:ext uri="{FF2B5EF4-FFF2-40B4-BE49-F238E27FC236}">
                    <a16:creationId xmlns:a16="http://schemas.microsoft.com/office/drawing/2014/main" id="{DFC81EB9-CA90-984C-B072-4FBDD97F8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D04C5960-EBC4-CB4A-8D18-6F39AFA82B7D}"/>
                </a:ext>
              </a:extLst>
            </p:cNvPr>
            <p:cNvGrpSpPr/>
            <p:nvPr/>
          </p:nvGrpSpPr>
          <p:grpSpPr>
            <a:xfrm>
              <a:off x="2425741" y="5424936"/>
              <a:ext cx="1069775" cy="906162"/>
              <a:chOff x="4992130" y="4843849"/>
              <a:chExt cx="1400432" cy="1186248"/>
            </a:xfrm>
          </p:grpSpPr>
          <p:sp>
            <p:nvSpPr>
              <p:cNvPr id="68" name="正方形/長方形 67">
                <a:extLst>
                  <a:ext uri="{FF2B5EF4-FFF2-40B4-BE49-F238E27FC236}">
                    <a16:creationId xmlns:a16="http://schemas.microsoft.com/office/drawing/2014/main" id="{DC6F9B6F-4879-A146-9866-C945FA746FD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0" name="Picture 3">
                <a:extLst>
                  <a:ext uri="{FF2B5EF4-FFF2-40B4-BE49-F238E27FC236}">
                    <a16:creationId xmlns:a16="http://schemas.microsoft.com/office/drawing/2014/main" id="{E8301F8F-06AD-A94F-8866-04CB6D2B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 name="グループ化 59">
              <a:extLst>
                <a:ext uri="{FF2B5EF4-FFF2-40B4-BE49-F238E27FC236}">
                  <a16:creationId xmlns:a16="http://schemas.microsoft.com/office/drawing/2014/main" id="{30701C90-9F06-554D-8F3E-07F8B0DA59F1}"/>
                </a:ext>
              </a:extLst>
            </p:cNvPr>
            <p:cNvGrpSpPr/>
            <p:nvPr/>
          </p:nvGrpSpPr>
          <p:grpSpPr>
            <a:xfrm>
              <a:off x="1054045" y="4537044"/>
              <a:ext cx="1069775" cy="906162"/>
              <a:chOff x="4992130" y="4843849"/>
              <a:chExt cx="1400432" cy="1186248"/>
            </a:xfrm>
          </p:grpSpPr>
          <p:sp>
            <p:nvSpPr>
              <p:cNvPr id="61" name="正方形/長方形 60">
                <a:extLst>
                  <a:ext uri="{FF2B5EF4-FFF2-40B4-BE49-F238E27FC236}">
                    <a16:creationId xmlns:a16="http://schemas.microsoft.com/office/drawing/2014/main" id="{28AF2E6C-D704-DC4C-B662-CD617FD370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2" name="Picture 3">
                <a:extLst>
                  <a:ext uri="{FF2B5EF4-FFF2-40B4-BE49-F238E27FC236}">
                    <a16:creationId xmlns:a16="http://schemas.microsoft.com/office/drawing/2014/main" id="{A1D121C6-D4A4-1541-A766-50D92817A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75042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Smart In-situ Visualization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b="1" dirty="0"/>
              <a:t>Time to discover</a:t>
            </a:r>
          </a:p>
          <a:p>
            <a:pPr lvl="1"/>
            <a:r>
              <a:rPr lang="en-US" altLang="ja-JP" dirty="0"/>
              <a:t>Reducing the time required to obtain scientific knowledge from the numerical simulation results</a:t>
            </a:r>
          </a:p>
          <a:p>
            <a:pPr lvl="1"/>
            <a:r>
              <a:rPr lang="en" altLang="ja-JP" dirty="0"/>
              <a:t>Identify the </a:t>
            </a:r>
            <a:r>
              <a:rPr lang="en" altLang="ja-JP" dirty="0" err="1"/>
              <a:t>spatio</a:t>
            </a:r>
            <a:r>
              <a:rPr lang="en" altLang="ja-JP" dirty="0"/>
              <a:t>-temporal region to be visualized by automatically evaluating the state changes for the simulation dataset to be calculated</a:t>
            </a:r>
            <a:endParaRPr lang="en-US" altLang="ja-JP" dirty="0"/>
          </a:p>
          <a:p>
            <a:r>
              <a:rPr lang="en-US" altLang="ja-JP" b="1" dirty="0"/>
              <a:t>Adaptive sampling method for in-situ vis.</a:t>
            </a:r>
          </a:p>
          <a:p>
            <a:pPr lvl="1"/>
            <a:r>
              <a:rPr lang="en-US" altLang="ja-JP" dirty="0"/>
              <a:t>Time</a:t>
            </a:r>
          </a:p>
          <a:p>
            <a:pPr lvl="1"/>
            <a:r>
              <a:rPr lang="en-US" altLang="ja-JP" dirty="0"/>
              <a:t>Space</a:t>
            </a:r>
            <a:endParaRPr lang="en" altLang="ja-JP" dirty="0"/>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889520" cy="246221"/>
          </a:xfrm>
          <a:prstGeom prst="rect">
            <a:avLst/>
          </a:prstGeom>
          <a:noFill/>
        </p:spPr>
        <p:txBody>
          <a:bodyPr wrap="none" rtlCol="0">
            <a:spAutoFit/>
          </a:bodyPr>
          <a:lstStyle/>
          <a:p>
            <a:r>
              <a:rPr lang="en" altLang="ja-JP" sz="1000" dirty="0"/>
              <a:t>Japan Society for the Promotion of Science (JSPS), Grant-in-Aid for Scientific Research (B) 20H04194, Smart in-situ visualization for large-scale numerical simulations aiming at efficient knowledge acquisition</a:t>
            </a:r>
            <a:endParaRPr kumimoji="1" lang="ja-JP" altLang="en-US" sz="1000"/>
          </a:p>
        </p:txBody>
      </p:sp>
      <p:grpSp>
        <p:nvGrpSpPr>
          <p:cNvPr id="5" name="グループ化 4">
            <a:extLst>
              <a:ext uri="{FF2B5EF4-FFF2-40B4-BE49-F238E27FC236}">
                <a16:creationId xmlns:a16="http://schemas.microsoft.com/office/drawing/2014/main" id="{4FD9D4A8-10ED-5D46-96A8-2F8209C495FA}"/>
              </a:ext>
            </a:extLst>
          </p:cNvPr>
          <p:cNvGrpSpPr/>
          <p:nvPr/>
        </p:nvGrpSpPr>
        <p:grpSpPr>
          <a:xfrm>
            <a:off x="4295714" y="4425198"/>
            <a:ext cx="2076288" cy="1707354"/>
            <a:chOff x="528689" y="3820105"/>
            <a:chExt cx="3236353" cy="2661289"/>
          </a:xfrm>
        </p:grpSpPr>
        <p:grpSp>
          <p:nvGrpSpPr>
            <p:cNvPr id="6" name="グループ化 5">
              <a:extLst>
                <a:ext uri="{FF2B5EF4-FFF2-40B4-BE49-F238E27FC236}">
                  <a16:creationId xmlns:a16="http://schemas.microsoft.com/office/drawing/2014/main" id="{EFC1B0B1-B3A5-1F4E-BD47-883CABA26D87}"/>
                </a:ext>
              </a:extLst>
            </p:cNvPr>
            <p:cNvGrpSpPr/>
            <p:nvPr/>
          </p:nvGrpSpPr>
          <p:grpSpPr>
            <a:xfrm>
              <a:off x="1441219" y="3820105"/>
              <a:ext cx="1069775" cy="906162"/>
              <a:chOff x="4992130" y="4843849"/>
              <a:chExt cx="1400432" cy="1186248"/>
            </a:xfrm>
          </p:grpSpPr>
          <p:sp>
            <p:nvSpPr>
              <p:cNvPr id="40" name="正方形/長方形 39">
                <a:extLst>
                  <a:ext uri="{FF2B5EF4-FFF2-40B4-BE49-F238E27FC236}">
                    <a16:creationId xmlns:a16="http://schemas.microsoft.com/office/drawing/2014/main" id="{E9B407FF-E53E-374E-B12F-76F97F64C320}"/>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1" name="Picture 3">
                <a:extLst>
                  <a:ext uri="{FF2B5EF4-FFF2-40B4-BE49-F238E27FC236}">
                    <a16:creationId xmlns:a16="http://schemas.microsoft.com/office/drawing/2014/main" id="{467C8C02-717E-844D-97D0-4D6A5D9C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30308C51-9FE9-924F-B5B7-CE4029F738CF}"/>
                </a:ext>
              </a:extLst>
            </p:cNvPr>
            <p:cNvGrpSpPr/>
            <p:nvPr/>
          </p:nvGrpSpPr>
          <p:grpSpPr>
            <a:xfrm>
              <a:off x="528689" y="4805033"/>
              <a:ext cx="1069775" cy="906162"/>
              <a:chOff x="4992130" y="4843849"/>
              <a:chExt cx="1400432" cy="1186248"/>
            </a:xfrm>
          </p:grpSpPr>
          <p:sp>
            <p:nvSpPr>
              <p:cNvPr id="38" name="正方形/長方形 37">
                <a:extLst>
                  <a:ext uri="{FF2B5EF4-FFF2-40B4-BE49-F238E27FC236}">
                    <a16:creationId xmlns:a16="http://schemas.microsoft.com/office/drawing/2014/main" id="{9E8A8CCD-1E43-3948-993D-67F5AF699DB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9" name="Picture 3">
                <a:extLst>
                  <a:ext uri="{FF2B5EF4-FFF2-40B4-BE49-F238E27FC236}">
                    <a16:creationId xmlns:a16="http://schemas.microsoft.com/office/drawing/2014/main" id="{52573B5F-A652-7144-99DC-A50800CE8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242FCD7-F720-6E4B-9A2A-85ABA0DEB065}"/>
                </a:ext>
              </a:extLst>
            </p:cNvPr>
            <p:cNvGrpSpPr/>
            <p:nvPr/>
          </p:nvGrpSpPr>
          <p:grpSpPr>
            <a:xfrm>
              <a:off x="1700150" y="4324902"/>
              <a:ext cx="1069775" cy="906162"/>
              <a:chOff x="4992130" y="4843849"/>
              <a:chExt cx="1400432" cy="1186248"/>
            </a:xfrm>
          </p:grpSpPr>
          <p:sp>
            <p:nvSpPr>
              <p:cNvPr id="36" name="正方形/長方形 35">
                <a:extLst>
                  <a:ext uri="{FF2B5EF4-FFF2-40B4-BE49-F238E27FC236}">
                    <a16:creationId xmlns:a16="http://schemas.microsoft.com/office/drawing/2014/main" id="{11222778-6FA4-A94C-86DB-E219C7FB6E2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7" name="Picture 3">
                <a:extLst>
                  <a:ext uri="{FF2B5EF4-FFF2-40B4-BE49-F238E27FC236}">
                    <a16:creationId xmlns:a16="http://schemas.microsoft.com/office/drawing/2014/main" id="{044AE020-1B61-534F-9CBB-1482C5DF7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8302AB1-C45A-6A45-854D-7BF7ECD3B4A4}"/>
                </a:ext>
              </a:extLst>
            </p:cNvPr>
            <p:cNvGrpSpPr/>
            <p:nvPr/>
          </p:nvGrpSpPr>
          <p:grpSpPr>
            <a:xfrm>
              <a:off x="1512691" y="5332481"/>
              <a:ext cx="1069775" cy="906162"/>
              <a:chOff x="4992130" y="4843849"/>
              <a:chExt cx="1400432" cy="1186248"/>
            </a:xfrm>
          </p:grpSpPr>
          <p:sp>
            <p:nvSpPr>
              <p:cNvPr id="34" name="正方形/長方形 33">
                <a:extLst>
                  <a:ext uri="{FF2B5EF4-FFF2-40B4-BE49-F238E27FC236}">
                    <a16:creationId xmlns:a16="http://schemas.microsoft.com/office/drawing/2014/main" id="{0C1A9B0E-10DF-6448-9AA3-613DCCAB431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5" name="Picture 3">
                <a:extLst>
                  <a:ext uri="{FF2B5EF4-FFF2-40B4-BE49-F238E27FC236}">
                    <a16:creationId xmlns:a16="http://schemas.microsoft.com/office/drawing/2014/main" id="{D9385ACA-2D0A-C344-9EFB-866940473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23586DA9-69D7-3F44-83C0-11E7E7D53EF9}"/>
                </a:ext>
              </a:extLst>
            </p:cNvPr>
            <p:cNvGrpSpPr/>
            <p:nvPr/>
          </p:nvGrpSpPr>
          <p:grpSpPr>
            <a:xfrm>
              <a:off x="946428" y="4043968"/>
              <a:ext cx="1069775" cy="906162"/>
              <a:chOff x="4992130" y="4843849"/>
              <a:chExt cx="1400432" cy="1186248"/>
            </a:xfrm>
          </p:grpSpPr>
          <p:sp>
            <p:nvSpPr>
              <p:cNvPr id="32" name="正方形/長方形 31">
                <a:extLst>
                  <a:ext uri="{FF2B5EF4-FFF2-40B4-BE49-F238E27FC236}">
                    <a16:creationId xmlns:a16="http://schemas.microsoft.com/office/drawing/2014/main" id="{10C50DD8-1B5F-594A-9A75-85C8329B169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3" name="Picture 3">
                <a:extLst>
                  <a:ext uri="{FF2B5EF4-FFF2-40B4-BE49-F238E27FC236}">
                    <a16:creationId xmlns:a16="http://schemas.microsoft.com/office/drawing/2014/main" id="{ABBA5DBB-944B-394B-8EF6-93A766681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F0D11C25-90EB-DF4A-9EB9-82D093ED751B}"/>
                </a:ext>
              </a:extLst>
            </p:cNvPr>
            <p:cNvGrpSpPr/>
            <p:nvPr/>
          </p:nvGrpSpPr>
          <p:grpSpPr>
            <a:xfrm>
              <a:off x="2695267" y="4857787"/>
              <a:ext cx="1069775" cy="906162"/>
              <a:chOff x="4992130" y="4843849"/>
              <a:chExt cx="1400432" cy="1186248"/>
            </a:xfrm>
          </p:grpSpPr>
          <p:sp>
            <p:nvSpPr>
              <p:cNvPr id="30" name="正方形/長方形 29">
                <a:extLst>
                  <a:ext uri="{FF2B5EF4-FFF2-40B4-BE49-F238E27FC236}">
                    <a16:creationId xmlns:a16="http://schemas.microsoft.com/office/drawing/2014/main" id="{E9F440FA-3DE7-144C-A9EE-FF8F5DC83E0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Picture 3">
                <a:extLst>
                  <a:ext uri="{FF2B5EF4-FFF2-40B4-BE49-F238E27FC236}">
                    <a16:creationId xmlns:a16="http://schemas.microsoft.com/office/drawing/2014/main" id="{5387A359-2F0A-3F40-B32D-15A885713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EA874344-1E73-564F-AC62-CDA788269415}"/>
                </a:ext>
              </a:extLst>
            </p:cNvPr>
            <p:cNvGrpSpPr/>
            <p:nvPr/>
          </p:nvGrpSpPr>
          <p:grpSpPr>
            <a:xfrm>
              <a:off x="829479" y="5575232"/>
              <a:ext cx="1069775" cy="906162"/>
              <a:chOff x="4992130" y="4843849"/>
              <a:chExt cx="1400432" cy="1186248"/>
            </a:xfrm>
          </p:grpSpPr>
          <p:sp>
            <p:nvSpPr>
              <p:cNvPr id="28" name="正方形/長方形 27">
                <a:extLst>
                  <a:ext uri="{FF2B5EF4-FFF2-40B4-BE49-F238E27FC236}">
                    <a16:creationId xmlns:a16="http://schemas.microsoft.com/office/drawing/2014/main" id="{592FA440-D500-7745-A6F3-A19B49A0CEE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9" name="Picture 3">
                <a:extLst>
                  <a:ext uri="{FF2B5EF4-FFF2-40B4-BE49-F238E27FC236}">
                    <a16:creationId xmlns:a16="http://schemas.microsoft.com/office/drawing/2014/main" id="{7A5F25C9-D7EB-024F-BF55-4A6143F4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CA876366-D1AF-EB4C-ABC6-42DAFBC0BF75}"/>
                </a:ext>
              </a:extLst>
            </p:cNvPr>
            <p:cNvGrpSpPr/>
            <p:nvPr/>
          </p:nvGrpSpPr>
          <p:grpSpPr>
            <a:xfrm>
              <a:off x="1823531" y="4635111"/>
              <a:ext cx="1069775" cy="906162"/>
              <a:chOff x="4992130" y="4843849"/>
              <a:chExt cx="1400432" cy="1186248"/>
            </a:xfrm>
          </p:grpSpPr>
          <p:sp>
            <p:nvSpPr>
              <p:cNvPr id="26" name="正方形/長方形 25">
                <a:extLst>
                  <a:ext uri="{FF2B5EF4-FFF2-40B4-BE49-F238E27FC236}">
                    <a16:creationId xmlns:a16="http://schemas.microsoft.com/office/drawing/2014/main" id="{2576F8F9-6176-9442-90FF-B606967081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Picture 3">
                <a:extLst>
                  <a:ext uri="{FF2B5EF4-FFF2-40B4-BE49-F238E27FC236}">
                    <a16:creationId xmlns:a16="http://schemas.microsoft.com/office/drawing/2014/main" id="{E108E57B-6FFB-4444-ADBD-D48A85621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E1BF32F6-4C97-F848-96A6-C6C4F0A00D79}"/>
                </a:ext>
              </a:extLst>
            </p:cNvPr>
            <p:cNvGrpSpPr/>
            <p:nvPr/>
          </p:nvGrpSpPr>
          <p:grpSpPr>
            <a:xfrm>
              <a:off x="2252479" y="4991123"/>
              <a:ext cx="1069775" cy="906162"/>
              <a:chOff x="4992130" y="4843849"/>
              <a:chExt cx="1400432" cy="1186248"/>
            </a:xfrm>
          </p:grpSpPr>
          <p:sp>
            <p:nvSpPr>
              <p:cNvPr id="24" name="正方形/長方形 23">
                <a:extLst>
                  <a:ext uri="{FF2B5EF4-FFF2-40B4-BE49-F238E27FC236}">
                    <a16:creationId xmlns:a16="http://schemas.microsoft.com/office/drawing/2014/main" id="{ABC92B09-E27C-B946-9AEB-66C9B6A38A9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5" name="Picture 3">
                <a:extLst>
                  <a:ext uri="{FF2B5EF4-FFF2-40B4-BE49-F238E27FC236}">
                    <a16:creationId xmlns:a16="http://schemas.microsoft.com/office/drawing/2014/main" id="{009A6EEE-E996-D346-B185-6E0FFEC8E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EC9B2D14-3538-E54F-B182-8496D886B90B}"/>
                </a:ext>
              </a:extLst>
            </p:cNvPr>
            <p:cNvGrpSpPr/>
            <p:nvPr/>
          </p:nvGrpSpPr>
          <p:grpSpPr>
            <a:xfrm>
              <a:off x="2658804" y="3973450"/>
              <a:ext cx="1069775" cy="906162"/>
              <a:chOff x="4992130" y="4843849"/>
              <a:chExt cx="1400432" cy="1186248"/>
            </a:xfrm>
          </p:grpSpPr>
          <p:sp>
            <p:nvSpPr>
              <p:cNvPr id="22" name="正方形/長方形 21">
                <a:extLst>
                  <a:ext uri="{FF2B5EF4-FFF2-40B4-BE49-F238E27FC236}">
                    <a16:creationId xmlns:a16="http://schemas.microsoft.com/office/drawing/2014/main" id="{869100AD-0613-B740-BC12-2EE6B57CE638}"/>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3" name="Picture 3">
                <a:extLst>
                  <a:ext uri="{FF2B5EF4-FFF2-40B4-BE49-F238E27FC236}">
                    <a16:creationId xmlns:a16="http://schemas.microsoft.com/office/drawing/2014/main" id="{F8628412-7C05-A948-A277-1C350CC31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F42D011-B998-0F4F-A97D-C6867CE0EA06}"/>
                </a:ext>
              </a:extLst>
            </p:cNvPr>
            <p:cNvGrpSpPr/>
            <p:nvPr/>
          </p:nvGrpSpPr>
          <p:grpSpPr>
            <a:xfrm>
              <a:off x="2425741" y="5424936"/>
              <a:ext cx="1069775" cy="906162"/>
              <a:chOff x="4992130" y="4843849"/>
              <a:chExt cx="1400432" cy="1186248"/>
            </a:xfrm>
          </p:grpSpPr>
          <p:sp>
            <p:nvSpPr>
              <p:cNvPr id="20" name="正方形/長方形 19">
                <a:extLst>
                  <a:ext uri="{FF2B5EF4-FFF2-40B4-BE49-F238E27FC236}">
                    <a16:creationId xmlns:a16="http://schemas.microsoft.com/office/drawing/2014/main" id="{F0981C6F-734B-9E4A-84A7-35CE66A4F37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1" name="Picture 3">
                <a:extLst>
                  <a:ext uri="{FF2B5EF4-FFF2-40B4-BE49-F238E27FC236}">
                    <a16:creationId xmlns:a16="http://schemas.microsoft.com/office/drawing/2014/main" id="{5488A03A-8389-8349-B088-6E6EAFEAE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グループ化 16">
              <a:extLst>
                <a:ext uri="{FF2B5EF4-FFF2-40B4-BE49-F238E27FC236}">
                  <a16:creationId xmlns:a16="http://schemas.microsoft.com/office/drawing/2014/main" id="{72A7277D-42D9-D94F-9981-449883795DE2}"/>
                </a:ext>
              </a:extLst>
            </p:cNvPr>
            <p:cNvGrpSpPr/>
            <p:nvPr/>
          </p:nvGrpSpPr>
          <p:grpSpPr>
            <a:xfrm>
              <a:off x="1054045" y="4537044"/>
              <a:ext cx="1069775" cy="906162"/>
              <a:chOff x="4992130" y="4843849"/>
              <a:chExt cx="1400432" cy="1186248"/>
            </a:xfrm>
          </p:grpSpPr>
          <p:sp>
            <p:nvSpPr>
              <p:cNvPr id="18" name="正方形/長方形 17">
                <a:extLst>
                  <a:ext uri="{FF2B5EF4-FFF2-40B4-BE49-F238E27FC236}">
                    <a16:creationId xmlns:a16="http://schemas.microsoft.com/office/drawing/2014/main" id="{66BA8C21-6631-E647-AE03-4FC716304EB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9" name="Picture 3">
                <a:extLst>
                  <a:ext uri="{FF2B5EF4-FFF2-40B4-BE49-F238E27FC236}">
                    <a16:creationId xmlns:a16="http://schemas.microsoft.com/office/drawing/2014/main" id="{F946E99A-3571-0E43-A0E7-B940ABDB7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2" name="テキスト ボックス 41">
            <a:extLst>
              <a:ext uri="{FF2B5EF4-FFF2-40B4-BE49-F238E27FC236}">
                <a16:creationId xmlns:a16="http://schemas.microsoft.com/office/drawing/2014/main" id="{EDE14507-0C2F-FC4D-924F-3C4CC530598E}"/>
              </a:ext>
            </a:extLst>
          </p:cNvPr>
          <p:cNvSpPr txBox="1"/>
          <p:nvPr/>
        </p:nvSpPr>
        <p:spPr>
          <a:xfrm>
            <a:off x="10501723" y="4610634"/>
            <a:ext cx="1482811" cy="1569660"/>
          </a:xfrm>
          <a:prstGeom prst="rect">
            <a:avLst/>
          </a:prstGeom>
          <a:noFill/>
        </p:spPr>
        <p:txBody>
          <a:bodyPr wrap="square" rtlCol="0">
            <a:spAutoFit/>
          </a:bodyPr>
          <a:lstStyle/>
          <a:p>
            <a:r>
              <a:rPr kumimoji="1" lang="en-US" altLang="ja-JP" sz="9600" dirty="0"/>
              <a:t>😄</a:t>
            </a:r>
            <a:endParaRPr kumimoji="1" lang="ja-JP" altLang="en-US" sz="9600"/>
          </a:p>
        </p:txBody>
      </p:sp>
      <p:grpSp>
        <p:nvGrpSpPr>
          <p:cNvPr id="43" name="グループ化 42">
            <a:extLst>
              <a:ext uri="{FF2B5EF4-FFF2-40B4-BE49-F238E27FC236}">
                <a16:creationId xmlns:a16="http://schemas.microsoft.com/office/drawing/2014/main" id="{8534B549-243E-084F-A110-660BFEA8EB12}"/>
              </a:ext>
            </a:extLst>
          </p:cNvPr>
          <p:cNvGrpSpPr/>
          <p:nvPr/>
        </p:nvGrpSpPr>
        <p:grpSpPr>
          <a:xfrm>
            <a:off x="6507167" y="4426171"/>
            <a:ext cx="3736649" cy="2133029"/>
            <a:chOff x="3170582" y="4602344"/>
            <a:chExt cx="3736649" cy="2133029"/>
          </a:xfrm>
        </p:grpSpPr>
        <p:grpSp>
          <p:nvGrpSpPr>
            <p:cNvPr id="44" name="グループ化 43">
              <a:extLst>
                <a:ext uri="{FF2B5EF4-FFF2-40B4-BE49-F238E27FC236}">
                  <a16:creationId xmlns:a16="http://schemas.microsoft.com/office/drawing/2014/main" id="{CA99EB6A-0451-9048-9254-3BEA32E62664}"/>
                </a:ext>
              </a:extLst>
            </p:cNvPr>
            <p:cNvGrpSpPr/>
            <p:nvPr/>
          </p:nvGrpSpPr>
          <p:grpSpPr>
            <a:xfrm>
              <a:off x="4830943" y="4602344"/>
              <a:ext cx="2076288" cy="1707354"/>
              <a:chOff x="528689" y="3820105"/>
              <a:chExt cx="3236353" cy="2661289"/>
            </a:xfrm>
          </p:grpSpPr>
          <p:grpSp>
            <p:nvGrpSpPr>
              <p:cNvPr id="48" name="グループ化 47">
                <a:extLst>
                  <a:ext uri="{FF2B5EF4-FFF2-40B4-BE49-F238E27FC236}">
                    <a16:creationId xmlns:a16="http://schemas.microsoft.com/office/drawing/2014/main" id="{B31345E8-3007-4648-889E-CCCED0283101}"/>
                  </a:ext>
                </a:extLst>
              </p:cNvPr>
              <p:cNvGrpSpPr/>
              <p:nvPr/>
            </p:nvGrpSpPr>
            <p:grpSpPr>
              <a:xfrm>
                <a:off x="1441219" y="3820105"/>
                <a:ext cx="1069775" cy="906162"/>
                <a:chOff x="4992130" y="4843849"/>
                <a:chExt cx="1400432" cy="1186248"/>
              </a:xfrm>
            </p:grpSpPr>
            <p:sp>
              <p:nvSpPr>
                <p:cNvPr id="82" name="正方形/長方形 81">
                  <a:extLst>
                    <a:ext uri="{FF2B5EF4-FFF2-40B4-BE49-F238E27FC236}">
                      <a16:creationId xmlns:a16="http://schemas.microsoft.com/office/drawing/2014/main" id="{D43AC642-9EA8-BC44-A4BD-1580127D6BE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3" name="Picture 3">
                  <a:extLst>
                    <a:ext uri="{FF2B5EF4-FFF2-40B4-BE49-F238E27FC236}">
                      <a16:creationId xmlns:a16="http://schemas.microsoft.com/office/drawing/2014/main" id="{417B8006-6C8B-0C48-8629-A79131D19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9" name="グループ化 48">
                <a:extLst>
                  <a:ext uri="{FF2B5EF4-FFF2-40B4-BE49-F238E27FC236}">
                    <a16:creationId xmlns:a16="http://schemas.microsoft.com/office/drawing/2014/main" id="{E0BE30B1-4CCB-574A-A65F-C204F462337D}"/>
                  </a:ext>
                </a:extLst>
              </p:cNvPr>
              <p:cNvGrpSpPr/>
              <p:nvPr/>
            </p:nvGrpSpPr>
            <p:grpSpPr>
              <a:xfrm>
                <a:off x="528689" y="4805033"/>
                <a:ext cx="1069775" cy="906162"/>
                <a:chOff x="4992130" y="4843849"/>
                <a:chExt cx="1400432" cy="1186248"/>
              </a:xfrm>
            </p:grpSpPr>
            <p:sp>
              <p:nvSpPr>
                <p:cNvPr id="80" name="正方形/長方形 79">
                  <a:extLst>
                    <a:ext uri="{FF2B5EF4-FFF2-40B4-BE49-F238E27FC236}">
                      <a16:creationId xmlns:a16="http://schemas.microsoft.com/office/drawing/2014/main" id="{E8716DC9-C707-FE4F-88D9-4E5CD11AAFFA}"/>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1" name="Picture 3">
                  <a:extLst>
                    <a:ext uri="{FF2B5EF4-FFF2-40B4-BE49-F238E27FC236}">
                      <a16:creationId xmlns:a16="http://schemas.microsoft.com/office/drawing/2014/main" id="{6B1B80B6-D9F0-A444-B51E-AB751B42E75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C169727A-67FA-8948-8A06-DC4C6F0F6C2F}"/>
                  </a:ext>
                </a:extLst>
              </p:cNvPr>
              <p:cNvGrpSpPr/>
              <p:nvPr/>
            </p:nvGrpSpPr>
            <p:grpSpPr>
              <a:xfrm>
                <a:off x="1700150" y="4324902"/>
                <a:ext cx="1069775" cy="906162"/>
                <a:chOff x="4992130" y="4843849"/>
                <a:chExt cx="1400432" cy="1186248"/>
              </a:xfrm>
            </p:grpSpPr>
            <p:sp>
              <p:nvSpPr>
                <p:cNvPr id="78" name="正方形/長方形 77">
                  <a:extLst>
                    <a:ext uri="{FF2B5EF4-FFF2-40B4-BE49-F238E27FC236}">
                      <a16:creationId xmlns:a16="http://schemas.microsoft.com/office/drawing/2014/main" id="{1D8F6B65-3A8B-EE4E-9B38-CF84163E3D6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9" name="Picture 3">
                  <a:extLst>
                    <a:ext uri="{FF2B5EF4-FFF2-40B4-BE49-F238E27FC236}">
                      <a16:creationId xmlns:a16="http://schemas.microsoft.com/office/drawing/2014/main" id="{03111188-7B3A-AA40-BB37-878C86BB221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22F2791E-A26C-364F-BCEB-249D9399506D}"/>
                  </a:ext>
                </a:extLst>
              </p:cNvPr>
              <p:cNvGrpSpPr/>
              <p:nvPr/>
            </p:nvGrpSpPr>
            <p:grpSpPr>
              <a:xfrm>
                <a:off x="1512691" y="5332481"/>
                <a:ext cx="1069775" cy="906162"/>
                <a:chOff x="4992130" y="4843849"/>
                <a:chExt cx="1400432" cy="1186248"/>
              </a:xfrm>
            </p:grpSpPr>
            <p:sp>
              <p:nvSpPr>
                <p:cNvPr id="76" name="正方形/長方形 75">
                  <a:extLst>
                    <a:ext uri="{FF2B5EF4-FFF2-40B4-BE49-F238E27FC236}">
                      <a16:creationId xmlns:a16="http://schemas.microsoft.com/office/drawing/2014/main" id="{31F5F625-8DD2-C943-97FA-70A6256EC34C}"/>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7" name="Picture 3">
                  <a:extLst>
                    <a:ext uri="{FF2B5EF4-FFF2-40B4-BE49-F238E27FC236}">
                      <a16:creationId xmlns:a16="http://schemas.microsoft.com/office/drawing/2014/main" id="{1D14DC19-DB93-C24A-B093-E735133F2C5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45088E46-D1B7-AE43-90E2-327697732085}"/>
                  </a:ext>
                </a:extLst>
              </p:cNvPr>
              <p:cNvGrpSpPr/>
              <p:nvPr/>
            </p:nvGrpSpPr>
            <p:grpSpPr>
              <a:xfrm>
                <a:off x="946428" y="4043968"/>
                <a:ext cx="1069775" cy="906162"/>
                <a:chOff x="4992130" y="4843849"/>
                <a:chExt cx="1400432" cy="1186248"/>
              </a:xfrm>
            </p:grpSpPr>
            <p:sp>
              <p:nvSpPr>
                <p:cNvPr id="74" name="正方形/長方形 73">
                  <a:extLst>
                    <a:ext uri="{FF2B5EF4-FFF2-40B4-BE49-F238E27FC236}">
                      <a16:creationId xmlns:a16="http://schemas.microsoft.com/office/drawing/2014/main" id="{08F09FFA-1B95-9648-A145-718D782C569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5" name="Picture 3">
                  <a:extLst>
                    <a:ext uri="{FF2B5EF4-FFF2-40B4-BE49-F238E27FC236}">
                      <a16:creationId xmlns:a16="http://schemas.microsoft.com/office/drawing/2014/main" id="{51F192FA-0FA9-154F-99FA-0A148624314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C9E073B5-3FC3-E748-81A7-5CC220FE1BE6}"/>
                  </a:ext>
                </a:extLst>
              </p:cNvPr>
              <p:cNvGrpSpPr/>
              <p:nvPr/>
            </p:nvGrpSpPr>
            <p:grpSpPr>
              <a:xfrm>
                <a:off x="2695267" y="4857787"/>
                <a:ext cx="1069775" cy="906162"/>
                <a:chOff x="4992130" y="4843849"/>
                <a:chExt cx="1400432" cy="1186248"/>
              </a:xfrm>
            </p:grpSpPr>
            <p:sp>
              <p:nvSpPr>
                <p:cNvPr id="72" name="正方形/長方形 71">
                  <a:extLst>
                    <a:ext uri="{FF2B5EF4-FFF2-40B4-BE49-F238E27FC236}">
                      <a16:creationId xmlns:a16="http://schemas.microsoft.com/office/drawing/2014/main" id="{BDFEEE02-0FB0-F847-81E8-819AB69DC111}"/>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Picture 3">
                  <a:extLst>
                    <a:ext uri="{FF2B5EF4-FFF2-40B4-BE49-F238E27FC236}">
                      <a16:creationId xmlns:a16="http://schemas.microsoft.com/office/drawing/2014/main" id="{4E24446D-7581-0846-8EA6-E014F14FE30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C4267A78-07B1-AA4C-A122-849D81D4BD4E}"/>
                  </a:ext>
                </a:extLst>
              </p:cNvPr>
              <p:cNvGrpSpPr/>
              <p:nvPr/>
            </p:nvGrpSpPr>
            <p:grpSpPr>
              <a:xfrm>
                <a:off x="829479" y="5575232"/>
                <a:ext cx="1069775" cy="906162"/>
                <a:chOff x="4992130" y="4843849"/>
                <a:chExt cx="1400432" cy="1186248"/>
              </a:xfrm>
            </p:grpSpPr>
            <p:sp>
              <p:nvSpPr>
                <p:cNvPr id="70" name="正方形/長方形 69">
                  <a:extLst>
                    <a:ext uri="{FF2B5EF4-FFF2-40B4-BE49-F238E27FC236}">
                      <a16:creationId xmlns:a16="http://schemas.microsoft.com/office/drawing/2014/main" id="{9294EA47-A5CB-5642-96E0-29D3FC6110DB}"/>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1" name="Picture 3">
                  <a:extLst>
                    <a:ext uri="{FF2B5EF4-FFF2-40B4-BE49-F238E27FC236}">
                      <a16:creationId xmlns:a16="http://schemas.microsoft.com/office/drawing/2014/main" id="{7806132B-811E-4144-8ED8-64BB6751ED9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AF5E313D-F720-DD46-B4FD-D2B188B12891}"/>
                  </a:ext>
                </a:extLst>
              </p:cNvPr>
              <p:cNvGrpSpPr/>
              <p:nvPr/>
            </p:nvGrpSpPr>
            <p:grpSpPr>
              <a:xfrm>
                <a:off x="1823531" y="4635111"/>
                <a:ext cx="1069775" cy="906162"/>
                <a:chOff x="4992130" y="4843849"/>
                <a:chExt cx="1400432" cy="1186248"/>
              </a:xfrm>
            </p:grpSpPr>
            <p:sp>
              <p:nvSpPr>
                <p:cNvPr id="68" name="正方形/長方形 67">
                  <a:extLst>
                    <a:ext uri="{FF2B5EF4-FFF2-40B4-BE49-F238E27FC236}">
                      <a16:creationId xmlns:a16="http://schemas.microsoft.com/office/drawing/2014/main" id="{0EFD6171-51E6-3546-8D64-D5CB1D93D1A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9" name="Picture 3">
                  <a:extLst>
                    <a:ext uri="{FF2B5EF4-FFF2-40B4-BE49-F238E27FC236}">
                      <a16:creationId xmlns:a16="http://schemas.microsoft.com/office/drawing/2014/main" id="{1FF75975-A4EA-0E47-A192-3F28C11876B2}"/>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618F3A59-084C-034A-966F-7B1A85597CD1}"/>
                  </a:ext>
                </a:extLst>
              </p:cNvPr>
              <p:cNvGrpSpPr/>
              <p:nvPr/>
            </p:nvGrpSpPr>
            <p:grpSpPr>
              <a:xfrm>
                <a:off x="2252479" y="4991123"/>
                <a:ext cx="1069775" cy="906162"/>
                <a:chOff x="4992130" y="4843849"/>
                <a:chExt cx="1400432" cy="1186248"/>
              </a:xfrm>
            </p:grpSpPr>
            <p:sp>
              <p:nvSpPr>
                <p:cNvPr id="66" name="正方形/長方形 65">
                  <a:extLst>
                    <a:ext uri="{FF2B5EF4-FFF2-40B4-BE49-F238E27FC236}">
                      <a16:creationId xmlns:a16="http://schemas.microsoft.com/office/drawing/2014/main" id="{F6A4DFCB-4531-8940-A2B7-09A4DC51E43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7" name="Picture 3">
                  <a:extLst>
                    <a:ext uri="{FF2B5EF4-FFF2-40B4-BE49-F238E27FC236}">
                      <a16:creationId xmlns:a16="http://schemas.microsoft.com/office/drawing/2014/main" id="{F38A9512-3D08-584F-BFCA-497E9F63521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0B3E1EB2-9C1F-8C47-85B1-562C273D0948}"/>
                  </a:ext>
                </a:extLst>
              </p:cNvPr>
              <p:cNvGrpSpPr/>
              <p:nvPr/>
            </p:nvGrpSpPr>
            <p:grpSpPr>
              <a:xfrm>
                <a:off x="2658804" y="3973450"/>
                <a:ext cx="1069775" cy="906162"/>
                <a:chOff x="4992130" y="4843849"/>
                <a:chExt cx="1400432" cy="1186248"/>
              </a:xfrm>
            </p:grpSpPr>
            <p:sp>
              <p:nvSpPr>
                <p:cNvPr id="64" name="正方形/長方形 63">
                  <a:extLst>
                    <a:ext uri="{FF2B5EF4-FFF2-40B4-BE49-F238E27FC236}">
                      <a16:creationId xmlns:a16="http://schemas.microsoft.com/office/drawing/2014/main" id="{82BF2C52-12D4-E147-A1EB-DD4B8936B9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5" name="Picture 3">
                  <a:extLst>
                    <a:ext uri="{FF2B5EF4-FFF2-40B4-BE49-F238E27FC236}">
                      <a16:creationId xmlns:a16="http://schemas.microsoft.com/office/drawing/2014/main" id="{A1896221-60F0-F046-A60F-F64F2DA9C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9DC63AD-0A8E-F542-8D19-744979D72350}"/>
                  </a:ext>
                </a:extLst>
              </p:cNvPr>
              <p:cNvGrpSpPr/>
              <p:nvPr/>
            </p:nvGrpSpPr>
            <p:grpSpPr>
              <a:xfrm>
                <a:off x="2425741" y="5424936"/>
                <a:ext cx="1069775" cy="906162"/>
                <a:chOff x="4992130" y="4843849"/>
                <a:chExt cx="1400432" cy="1186248"/>
              </a:xfrm>
            </p:grpSpPr>
            <p:sp>
              <p:nvSpPr>
                <p:cNvPr id="62" name="正方形/長方形 61">
                  <a:extLst>
                    <a:ext uri="{FF2B5EF4-FFF2-40B4-BE49-F238E27FC236}">
                      <a16:creationId xmlns:a16="http://schemas.microsoft.com/office/drawing/2014/main" id="{0D4801E5-2CD4-2140-9C40-69CA41C4A6D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3" name="Picture 3">
                  <a:extLst>
                    <a:ext uri="{FF2B5EF4-FFF2-40B4-BE49-F238E27FC236}">
                      <a16:creationId xmlns:a16="http://schemas.microsoft.com/office/drawing/2014/main" id="{F5C3EA7B-0E67-D049-964E-25A6E21D6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C3F50A87-B98F-D040-8595-FB41DF25157B}"/>
                  </a:ext>
                </a:extLst>
              </p:cNvPr>
              <p:cNvGrpSpPr/>
              <p:nvPr/>
            </p:nvGrpSpPr>
            <p:grpSpPr>
              <a:xfrm>
                <a:off x="1054045" y="4537044"/>
                <a:ext cx="1069775" cy="906162"/>
                <a:chOff x="4992130" y="4843849"/>
                <a:chExt cx="1400432" cy="1186248"/>
              </a:xfrm>
            </p:grpSpPr>
            <p:sp>
              <p:nvSpPr>
                <p:cNvPr id="60" name="正方形/長方形 59">
                  <a:extLst>
                    <a:ext uri="{FF2B5EF4-FFF2-40B4-BE49-F238E27FC236}">
                      <a16:creationId xmlns:a16="http://schemas.microsoft.com/office/drawing/2014/main" id="{CCD1D424-C43C-8146-B8C0-9DC50F9F0AD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1" name="Picture 3">
                  <a:extLst>
                    <a:ext uri="{FF2B5EF4-FFF2-40B4-BE49-F238E27FC236}">
                      <a16:creationId xmlns:a16="http://schemas.microsoft.com/office/drawing/2014/main" id="{5721556C-0BB2-B64A-93AE-D249DABEC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5" name="テキスト ボックス 44">
              <a:extLst>
                <a:ext uri="{FF2B5EF4-FFF2-40B4-BE49-F238E27FC236}">
                  <a16:creationId xmlns:a16="http://schemas.microsoft.com/office/drawing/2014/main" id="{46880206-75AC-5F48-882A-C4A126A3906C}"/>
                </a:ext>
              </a:extLst>
            </p:cNvPr>
            <p:cNvSpPr txBox="1"/>
            <p:nvPr/>
          </p:nvSpPr>
          <p:spPr>
            <a:xfrm>
              <a:off x="4984883" y="6366041"/>
              <a:ext cx="1878591" cy="369332"/>
            </a:xfrm>
            <a:prstGeom prst="rect">
              <a:avLst/>
            </a:prstGeom>
            <a:noFill/>
          </p:spPr>
          <p:txBody>
            <a:bodyPr wrap="none" rtlCol="0">
              <a:spAutoFit/>
            </a:bodyPr>
            <a:lstStyle/>
            <a:p>
              <a:r>
                <a:rPr kumimoji="1" lang="en-US" altLang="ja-JP" b="1" dirty="0"/>
                <a:t>Important images</a:t>
              </a:r>
              <a:endParaRPr kumimoji="1" lang="ja-JP" altLang="en-US" b="1"/>
            </a:p>
          </p:txBody>
        </p:sp>
        <p:sp>
          <p:nvSpPr>
            <p:cNvPr id="46" name="右矢印 45">
              <a:extLst>
                <a:ext uri="{FF2B5EF4-FFF2-40B4-BE49-F238E27FC236}">
                  <a16:creationId xmlns:a16="http://schemas.microsoft.com/office/drawing/2014/main" id="{51B43765-CBB7-954A-9067-772F1BE9A34C}"/>
                </a:ext>
              </a:extLst>
            </p:cNvPr>
            <p:cNvSpPr/>
            <p:nvPr/>
          </p:nvSpPr>
          <p:spPr>
            <a:xfrm>
              <a:off x="3346264" y="5715258"/>
              <a:ext cx="1155208" cy="24685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5BBEC347-36D0-5549-BB53-E5F5D3D58738}"/>
                </a:ext>
              </a:extLst>
            </p:cNvPr>
            <p:cNvSpPr txBox="1"/>
            <p:nvPr/>
          </p:nvSpPr>
          <p:spPr>
            <a:xfrm>
              <a:off x="3170582" y="4743487"/>
              <a:ext cx="1493447" cy="923330"/>
            </a:xfrm>
            <a:prstGeom prst="rect">
              <a:avLst/>
            </a:prstGeom>
            <a:noFill/>
          </p:spPr>
          <p:txBody>
            <a:bodyPr wrap="square" rtlCol="0">
              <a:spAutoFit/>
            </a:bodyPr>
            <a:lstStyle/>
            <a:p>
              <a:pPr algn="ctr"/>
              <a:r>
                <a:rPr kumimoji="1" lang="en-US" altLang="ja-JP" b="1" dirty="0">
                  <a:solidFill>
                    <a:schemeClr val="accent5"/>
                  </a:solidFill>
                </a:rPr>
                <a:t>Smart</a:t>
              </a:r>
            </a:p>
            <a:p>
              <a:pPr algn="ctr"/>
              <a:r>
                <a:rPr kumimoji="1" lang="en-US" altLang="ja-JP" b="1" dirty="0">
                  <a:solidFill>
                    <a:schemeClr val="accent5"/>
                  </a:solidFill>
                </a:rPr>
                <a:t>In-situ</a:t>
              </a:r>
            </a:p>
            <a:p>
              <a:pPr algn="ctr"/>
              <a:r>
                <a:rPr kumimoji="1" lang="en-US" altLang="ja-JP" b="1" dirty="0">
                  <a:solidFill>
                    <a:schemeClr val="accent5"/>
                  </a:solidFill>
                </a:rPr>
                <a:t>Visualization</a:t>
              </a:r>
            </a:p>
          </p:txBody>
        </p:sp>
      </p:grpSp>
    </p:spTree>
    <p:extLst>
      <p:ext uri="{BB962C8B-B14F-4D97-AF65-F5344CB8AC3E}">
        <p14:creationId xmlns:p14="http://schemas.microsoft.com/office/powerpoint/2010/main" val="31632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dissolv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In-situ </a:t>
            </a:r>
            <a:r>
              <a:rPr lang="en-US" altLang="ja-JP" dirty="0" err="1"/>
              <a:t>Timestep</a:t>
            </a:r>
            <a:r>
              <a:rPr lang="en-US" altLang="ja-JP" dirty="0"/>
              <a:t> Selection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Easy to find the important features related to the correct understanding of the underlying physical phenomena</a:t>
            </a:r>
          </a:p>
          <a:p>
            <a:r>
              <a:rPr lang="en-US" altLang="ja-JP" dirty="0"/>
              <a:t>Helpful for the data I/O and visualization cost savings</a:t>
            </a:r>
            <a:endParaRPr lang="ja-JP" altLang="en-US"/>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kumimoji="1" lang="en-US" altLang="ja-JP" dirty="0"/>
              <a:t>In-situ </a:t>
            </a:r>
            <a:r>
              <a:rPr kumimoji="1" lang="en-US" altLang="ja-JP" dirty="0" err="1"/>
              <a:t>Timestep</a:t>
            </a:r>
            <a:r>
              <a:rPr kumimoji="1" lang="en-US" altLang="ja-JP" dirty="0"/>
              <a:t> Selection</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3929</TotalTime>
  <Words>2521</Words>
  <Application>Microsoft Office PowerPoint</Application>
  <PresentationFormat>ワイド画面</PresentationFormat>
  <Paragraphs>450</Paragraphs>
  <Slides>24</Slides>
  <Notes>7</Notes>
  <HiddenSlides>0</HiddenSlides>
  <MMClips>6</MMClips>
  <ScaleCrop>false</ScaleCrop>
  <HeadingPairs>
    <vt:vector size="4" baseType="variant">
      <vt:variant>
        <vt:lpstr>テーマ</vt:lpstr>
      </vt:variant>
      <vt:variant>
        <vt:i4>1</vt:i4>
      </vt:variant>
      <vt:variant>
        <vt:lpstr>スライド タイトル</vt:lpstr>
      </vt:variant>
      <vt:variant>
        <vt:i4>24</vt:i4>
      </vt:variant>
    </vt:vector>
  </HeadingPairs>
  <TitlesOfParts>
    <vt:vector size="25" baseType="lpstr">
      <vt:lpstr>Office テーマ</vt:lpstr>
      <vt:lpstr>Smart In-situ Visualization for Large-scale Numerical Simulations Aiming at Efficient Knowledge Acquisition</vt:lpstr>
      <vt:lpstr>High Performance Computing Systems</vt:lpstr>
      <vt:lpstr>In-situ Visualization</vt:lpstr>
      <vt:lpstr>Parallel Rendering </vt:lpstr>
      <vt:lpstr>Interactive Exploration for In-situ Vis.</vt:lpstr>
      <vt:lpstr>In-situ Visualization on HPC</vt:lpstr>
      <vt:lpstr>Smart In-situ Visualization</vt:lpstr>
      <vt:lpstr>In-situ Timestep Selection</vt:lpstr>
      <vt:lpstr>In-situ Timestep Selection</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Conclusion</vt:lpstr>
      <vt:lpstr>Future Works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190</cp:revision>
  <dcterms:created xsi:type="dcterms:W3CDTF">2021-07-14T05:09:14Z</dcterms:created>
  <dcterms:modified xsi:type="dcterms:W3CDTF">2021-07-21T14:00:22Z</dcterms:modified>
</cp:coreProperties>
</file>